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465" r:id="rId2"/>
    <p:sldId id="470" r:id="rId3"/>
    <p:sldId id="257" r:id="rId4"/>
    <p:sldId id="256" r:id="rId5"/>
    <p:sldId id="467" r:id="rId6"/>
    <p:sldId id="468" r:id="rId7"/>
    <p:sldId id="469" r:id="rId8"/>
    <p:sldId id="290" r:id="rId9"/>
    <p:sldId id="258" r:id="rId10"/>
    <p:sldId id="270" r:id="rId11"/>
    <p:sldId id="271" r:id="rId12"/>
    <p:sldId id="272" r:id="rId13"/>
    <p:sldId id="283" r:id="rId14"/>
    <p:sldId id="464" r:id="rId15"/>
    <p:sldId id="274" r:id="rId16"/>
    <p:sldId id="273" r:id="rId17"/>
    <p:sldId id="275" r:id="rId18"/>
    <p:sldId id="276" r:id="rId19"/>
    <p:sldId id="312" r:id="rId20"/>
    <p:sldId id="313" r:id="rId21"/>
    <p:sldId id="476" r:id="rId22"/>
    <p:sldId id="457" r:id="rId23"/>
    <p:sldId id="466" r:id="rId24"/>
    <p:sldId id="322" r:id="rId25"/>
    <p:sldId id="323" r:id="rId26"/>
    <p:sldId id="458" r:id="rId27"/>
    <p:sldId id="459" r:id="rId28"/>
    <p:sldId id="471" r:id="rId29"/>
    <p:sldId id="314" r:id="rId30"/>
    <p:sldId id="315" r:id="rId31"/>
    <p:sldId id="316" r:id="rId32"/>
    <p:sldId id="317" r:id="rId33"/>
    <p:sldId id="318" r:id="rId34"/>
    <p:sldId id="319" r:id="rId35"/>
    <p:sldId id="460" r:id="rId36"/>
    <p:sldId id="461" r:id="rId37"/>
    <p:sldId id="320" r:id="rId38"/>
    <p:sldId id="321" r:id="rId39"/>
    <p:sldId id="462" r:id="rId40"/>
    <p:sldId id="463" r:id="rId41"/>
    <p:sldId id="475" r:id="rId42"/>
    <p:sldId id="477" r:id="rId43"/>
    <p:sldId id="472" r:id="rId44"/>
    <p:sldId id="284" r:id="rId45"/>
    <p:sldId id="291" r:id="rId46"/>
    <p:sldId id="285" r:id="rId47"/>
    <p:sldId id="286" r:id="rId48"/>
    <p:sldId id="288" r:id="rId49"/>
    <p:sldId id="473" r:id="rId50"/>
    <p:sldId id="292" r:id="rId51"/>
    <p:sldId id="293" r:id="rId52"/>
    <p:sldId id="294" r:id="rId53"/>
    <p:sldId id="299" r:id="rId54"/>
    <p:sldId id="295" r:id="rId55"/>
    <p:sldId id="296" r:id="rId56"/>
    <p:sldId id="300" r:id="rId57"/>
    <p:sldId id="297" r:id="rId58"/>
    <p:sldId id="298" r:id="rId59"/>
    <p:sldId id="287" r:id="rId60"/>
    <p:sldId id="474" r:id="rId61"/>
    <p:sldId id="311" r:id="rId62"/>
    <p:sldId id="301" r:id="rId63"/>
    <p:sldId id="302" r:id="rId64"/>
    <p:sldId id="303" r:id="rId65"/>
    <p:sldId id="304" r:id="rId66"/>
    <p:sldId id="305" r:id="rId67"/>
    <p:sldId id="306" r:id="rId68"/>
    <p:sldId id="456" r:id="rId69"/>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806" autoAdjust="0"/>
    <p:restoredTop sz="94660"/>
  </p:normalViewPr>
  <p:slideViewPr>
    <p:cSldViewPr snapToGrid="0">
      <p:cViewPr varScale="1">
        <p:scale>
          <a:sx n="68" d="100"/>
          <a:sy n="68" d="100"/>
        </p:scale>
        <p:origin x="-1056"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073BD-6B41-49B0-8576-43362CAAECCC}" type="datetimeFigureOut">
              <a:rPr lang="es-AR" smtClean="0"/>
              <a:pPr/>
              <a:t>12/4/2022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7DD40-FFAA-433F-BC62-5EF8DE4A7C74}" type="slidenum">
              <a:rPr lang="es-AR" smtClean="0"/>
              <a:pPr/>
              <a:t>‹Nº›</a:t>
            </a:fld>
            <a:endParaRPr lang="es-AR"/>
          </a:p>
        </p:txBody>
      </p:sp>
    </p:spTree>
    <p:extLst>
      <p:ext uri="{BB962C8B-B14F-4D97-AF65-F5344CB8AC3E}">
        <p14:creationId xmlns:p14="http://schemas.microsoft.com/office/powerpoint/2010/main" xmlns="" val="3461052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4A1494-9B54-4692-A06E-7275CBA5F79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xmlns="" id="{99AB78E1-08B9-4113-B884-7BB33E9440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xmlns="" id="{B1A4D9C2-7A57-4C66-B8BE-A6EDF0A4443C}"/>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5" name="Marcador de pie de página 4">
            <a:extLst>
              <a:ext uri="{FF2B5EF4-FFF2-40B4-BE49-F238E27FC236}">
                <a16:creationId xmlns:a16="http://schemas.microsoft.com/office/drawing/2014/main" xmlns="" id="{D65445A6-9B72-414B-8629-32051519707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xmlns="" id="{B718D67D-2588-4323-B8AC-D1E9E840AEB0}"/>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356965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389F33D-DB19-456F-8DA5-7CFE0B14EDF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xmlns="" id="{25714987-DACA-468B-899E-29A1D728BB5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xmlns="" id="{D4546F3A-3C50-4C5C-9960-AED072880CE8}"/>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5" name="Marcador de pie de página 4">
            <a:extLst>
              <a:ext uri="{FF2B5EF4-FFF2-40B4-BE49-F238E27FC236}">
                <a16:creationId xmlns:a16="http://schemas.microsoft.com/office/drawing/2014/main" xmlns="" id="{75BFB796-F455-4773-8B5F-47DAF1E51AA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xmlns="" id="{D50959AC-C4AD-4BF4-AE76-FDEAB8B0D732}"/>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141039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FA6C2D61-DABA-4616-BDAD-F53FBE39AAA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xmlns="" id="{57205D61-10A0-49B5-A890-298A19BECA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xmlns="" id="{06663387-F415-4CFA-88A6-58DFA795FB03}"/>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5" name="Marcador de pie de página 4">
            <a:extLst>
              <a:ext uri="{FF2B5EF4-FFF2-40B4-BE49-F238E27FC236}">
                <a16:creationId xmlns:a16="http://schemas.microsoft.com/office/drawing/2014/main" xmlns="" id="{F460A752-3613-4918-A5E8-F191F42D6CA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xmlns="" id="{A533D0E2-A72D-4122-8512-9AF59DD4B59F}"/>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1863484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967F418-F8E6-43AC-83C4-5B1F794F7E2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xmlns="" id="{891061DA-7A31-40B1-BD43-45BAD4F9248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xmlns="" id="{CCDBDC09-C44B-4B00-9D04-ACE39156FEB0}"/>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5" name="Marcador de pie de página 4">
            <a:extLst>
              <a:ext uri="{FF2B5EF4-FFF2-40B4-BE49-F238E27FC236}">
                <a16:creationId xmlns:a16="http://schemas.microsoft.com/office/drawing/2014/main" xmlns="" id="{19FC1A64-2AE9-492A-9B36-7892D7649A77}"/>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xmlns="" id="{28D19807-8F3B-4FDE-B60B-D98969C7F593}"/>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341691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57A25FE-43B7-4708-A273-624FB07D22E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xmlns="" id="{DF1394DB-7204-448E-8489-46A3EDB40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6B1AB7CA-21A0-4DE1-BDAC-4CF6C10DF60B}"/>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5" name="Marcador de pie de página 4">
            <a:extLst>
              <a:ext uri="{FF2B5EF4-FFF2-40B4-BE49-F238E27FC236}">
                <a16:creationId xmlns:a16="http://schemas.microsoft.com/office/drawing/2014/main" xmlns="" id="{A76C645B-1706-461A-B1BE-E5EFECC8764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xmlns="" id="{D2C139AD-EDA1-42DE-8401-95ED8469D5FF}"/>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1920729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31F33AB-1B9A-4B7B-B930-098EC7D9443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xmlns="" id="{6921D748-CDC9-4DCD-8538-51458D43ACB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xmlns="" id="{E1657DA2-37BC-4E70-8B13-1E87DE5D40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xmlns="" id="{1EF5F4DA-0602-429E-B5A5-011B06887315}"/>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6" name="Marcador de pie de página 5">
            <a:extLst>
              <a:ext uri="{FF2B5EF4-FFF2-40B4-BE49-F238E27FC236}">
                <a16:creationId xmlns:a16="http://schemas.microsoft.com/office/drawing/2014/main" xmlns="" id="{C263D1A5-20AC-457F-87C4-DDAF1BAADAD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xmlns="" id="{34AA361C-A446-48D6-A791-1304E3744B68}"/>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239049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AA53657-91EF-48E8-B316-27CB74E1630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xmlns="" id="{FE7C93AC-462B-4C86-86D8-6652CB1A8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9CBD7051-AB57-43D1-BFEC-8193D54E4D7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xmlns="" id="{105D36E5-38A8-41CD-8BD9-384884BCE5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325ACC25-F361-4CBF-9EB6-8C5065213B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xmlns="" id="{CF7CA170-4D6E-4ACF-8D0D-99E07C819FF5}"/>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8" name="Marcador de pie de página 7">
            <a:extLst>
              <a:ext uri="{FF2B5EF4-FFF2-40B4-BE49-F238E27FC236}">
                <a16:creationId xmlns:a16="http://schemas.microsoft.com/office/drawing/2014/main" xmlns="" id="{59FF6FF2-7757-4591-97D3-BB471327FAF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xmlns="" id="{54EB97FC-B061-4D93-9CD6-F22459BA76E6}"/>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1093527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AF1C80-BF57-4473-9E17-39268D85C75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xmlns="" id="{C9262BC1-D3A1-4C54-96A6-3DF9B764837E}"/>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4" name="Marcador de pie de página 3">
            <a:extLst>
              <a:ext uri="{FF2B5EF4-FFF2-40B4-BE49-F238E27FC236}">
                <a16:creationId xmlns:a16="http://schemas.microsoft.com/office/drawing/2014/main" xmlns="" id="{C5763D06-8F4D-4EE0-A31B-7142F90C0F31}"/>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xmlns="" id="{3552A640-FF26-4885-B692-F1BDB0C76F0A}"/>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448898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266A36DB-4E5C-47D8-875F-025B3BE08A38}"/>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3" name="Marcador de pie de página 2">
            <a:extLst>
              <a:ext uri="{FF2B5EF4-FFF2-40B4-BE49-F238E27FC236}">
                <a16:creationId xmlns:a16="http://schemas.microsoft.com/office/drawing/2014/main" xmlns="" id="{68C0B54D-EE36-4B23-BC51-94D47C7FC3C1}"/>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xmlns="" id="{5F22B36F-E1D7-4095-A72F-935C7814F49E}"/>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70328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C105EDE-FDD1-4705-B8B5-90A4E53EBDE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xmlns="" id="{AF321765-D55D-4C63-AA1A-280517AA54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xmlns="" id="{86C0BAD7-A520-45E9-B085-8D6DEABB4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B828CB88-AFAA-49BD-93C5-F6133A444208}"/>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6" name="Marcador de pie de página 5">
            <a:extLst>
              <a:ext uri="{FF2B5EF4-FFF2-40B4-BE49-F238E27FC236}">
                <a16:creationId xmlns:a16="http://schemas.microsoft.com/office/drawing/2014/main" xmlns="" id="{A6EA8D9C-BC26-43D4-99C3-4C2E60ED354E}"/>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xmlns="" id="{F1E37AA6-B01D-4050-AD44-865FC1A2E1E5}"/>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254580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22C3906-9E01-4C31-8A5C-F81A674829F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xmlns="" id="{85A54816-BFD5-44A6-8088-F21F98C6FE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xmlns="" id="{95D4BA88-6587-46C2-910E-A489DFD79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5B617B73-4A2E-45F8-808B-306A93FEC43B}"/>
              </a:ext>
            </a:extLst>
          </p:cNvPr>
          <p:cNvSpPr>
            <a:spLocks noGrp="1"/>
          </p:cNvSpPr>
          <p:nvPr>
            <p:ph type="dt" sz="half" idx="10"/>
          </p:nvPr>
        </p:nvSpPr>
        <p:spPr/>
        <p:txBody>
          <a:bodyPr/>
          <a:lstStyle/>
          <a:p>
            <a:fld id="{A8268453-540A-4041-AB23-7999F11BD3E5}" type="datetimeFigureOut">
              <a:rPr lang="es-AR" smtClean="0"/>
              <a:pPr/>
              <a:t>12/4/2022</a:t>
            </a:fld>
            <a:endParaRPr lang="es-AR"/>
          </a:p>
        </p:txBody>
      </p:sp>
      <p:sp>
        <p:nvSpPr>
          <p:cNvPr id="6" name="Marcador de pie de página 5">
            <a:extLst>
              <a:ext uri="{FF2B5EF4-FFF2-40B4-BE49-F238E27FC236}">
                <a16:creationId xmlns:a16="http://schemas.microsoft.com/office/drawing/2014/main" xmlns="" id="{9DC12BFC-F9BB-4AC2-B867-74443E2B3B09}"/>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xmlns="" id="{36ABCF8B-5693-4664-91D6-B3F50E329A05}"/>
              </a:ext>
            </a:extLst>
          </p:cNvPr>
          <p:cNvSpPr>
            <a:spLocks noGrp="1"/>
          </p:cNvSpPr>
          <p:nvPr>
            <p:ph type="sldNum" sz="quarter" idx="12"/>
          </p:nvPr>
        </p:nvSpPr>
        <p:spPr/>
        <p:txBody>
          <a:body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868202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482A9449-EC75-416E-9951-D0B0681C64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xmlns="" id="{AC08886A-E8B5-4317-8A27-935B9EAD0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xmlns="" id="{C0E3BEB5-768C-43CF-941D-415E17535F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68453-540A-4041-AB23-7999F11BD3E5}" type="datetimeFigureOut">
              <a:rPr lang="es-AR" smtClean="0"/>
              <a:pPr/>
              <a:t>12/4/2022</a:t>
            </a:fld>
            <a:endParaRPr lang="es-AR"/>
          </a:p>
        </p:txBody>
      </p:sp>
      <p:sp>
        <p:nvSpPr>
          <p:cNvPr id="5" name="Marcador de pie de página 4">
            <a:extLst>
              <a:ext uri="{FF2B5EF4-FFF2-40B4-BE49-F238E27FC236}">
                <a16:creationId xmlns:a16="http://schemas.microsoft.com/office/drawing/2014/main" xmlns="" id="{7175091A-20A9-418B-8831-C398CCCE7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xmlns="" id="{15ECEDB5-7888-4B52-AEC7-DDDCC014A0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B9DE-BEEC-4BA6-9E6A-5784F537A72F}" type="slidenum">
              <a:rPr lang="es-AR" smtClean="0"/>
              <a:pPr/>
              <a:t>‹Nº›</a:t>
            </a:fld>
            <a:endParaRPr lang="es-AR"/>
          </a:p>
        </p:txBody>
      </p:sp>
    </p:spTree>
    <p:extLst>
      <p:ext uri="{BB962C8B-B14F-4D97-AF65-F5344CB8AC3E}">
        <p14:creationId xmlns:p14="http://schemas.microsoft.com/office/powerpoint/2010/main" xmlns="" val="1945498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7796343" y="290118"/>
            <a:ext cx="3605026" cy="369332"/>
          </a:xfrm>
          <a:prstGeom prst="rect">
            <a:avLst/>
          </a:prstGeom>
        </p:spPr>
        <p:txBody>
          <a:bodyPr wrap="none">
            <a:spAutoFit/>
          </a:bodyPr>
          <a:lstStyle/>
          <a:p>
            <a:r>
              <a:rPr lang="es-MX" dirty="0">
                <a:solidFill>
                  <a:schemeClr val="bg1"/>
                </a:solidFill>
              </a:rPr>
              <a:t>Algoritmos y Estructuras de datos III </a:t>
            </a:r>
            <a:endParaRPr lang="es-ES" dirty="0">
              <a:solidFill>
                <a:schemeClr val="bg1"/>
              </a:solidFill>
            </a:endParaRPr>
          </a:p>
        </p:txBody>
      </p:sp>
    </p:spTree>
    <p:extLst>
      <p:ext uri="{BB962C8B-B14F-4D97-AF65-F5344CB8AC3E}">
        <p14:creationId xmlns:p14="http://schemas.microsoft.com/office/powerpoint/2010/main" xmlns="" val="364224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xmlns="" id="{266E86AF-A527-4B25-9108-82A630F2B781}"/>
              </a:ext>
            </a:extLst>
          </p:cNvPr>
          <p:cNvSpPr txBox="1"/>
          <p:nvPr/>
        </p:nvSpPr>
        <p:spPr>
          <a:xfrm>
            <a:off x="472440" y="935872"/>
            <a:ext cx="11301663" cy="5262979"/>
          </a:xfrm>
          <a:prstGeom prst="rect">
            <a:avLst/>
          </a:prstGeom>
          <a:noFill/>
        </p:spPr>
        <p:txBody>
          <a:bodyPr wrap="square">
            <a:spAutoFit/>
          </a:bodyPr>
          <a:lstStyle/>
          <a:p>
            <a:r>
              <a:rPr lang="es-MX" sz="1600" dirty="0">
                <a:solidFill>
                  <a:schemeClr val="bg1"/>
                </a:solidFill>
              </a:rPr>
              <a:t>A menudo, existen muchos enfoques para resolver un problema. Como elegimos entre ellos? En el corazón del diseño de programas de computadora hay dos objetivos (a veces en conflicto) :</a:t>
            </a:r>
            <a:br>
              <a:rPr lang="es-MX" sz="1600" dirty="0">
                <a:solidFill>
                  <a:schemeClr val="bg1"/>
                </a:solidFill>
              </a:rPr>
            </a:br>
            <a:endParaRPr lang="es-MX" sz="1600" dirty="0">
              <a:solidFill>
                <a:schemeClr val="bg1"/>
              </a:solidFill>
            </a:endParaRPr>
          </a:p>
          <a:p>
            <a:pPr marL="342900" indent="-342900">
              <a:buAutoNum type="arabicPeriod"/>
            </a:pPr>
            <a:r>
              <a:rPr lang="es-MX" sz="1600" dirty="0">
                <a:solidFill>
                  <a:schemeClr val="accent5">
                    <a:lumMod val="60000"/>
                    <a:lumOff val="40000"/>
                  </a:schemeClr>
                </a:solidFill>
              </a:rPr>
              <a:t>Diseñar un algoritmo que sea fácil de entender, codificar y depurar.</a:t>
            </a:r>
          </a:p>
          <a:p>
            <a:pPr marL="342900" indent="-342900">
              <a:buAutoNum type="arabicPeriod"/>
            </a:pPr>
            <a:r>
              <a:rPr lang="es-MX" sz="1600" dirty="0">
                <a:solidFill>
                  <a:schemeClr val="accent5">
                    <a:lumMod val="60000"/>
                    <a:lumOff val="40000"/>
                  </a:schemeClr>
                </a:solidFill>
              </a:rPr>
              <a:t>Diseñar un algoritmo que haga un uso eficiente de los recursos de la computadora.</a:t>
            </a:r>
            <a:r>
              <a:rPr lang="es-MX" sz="1600" dirty="0">
                <a:solidFill>
                  <a:schemeClr val="bg1"/>
                </a:solidFill>
              </a:rPr>
              <a:t/>
            </a:r>
            <a:br>
              <a:rPr lang="es-MX" sz="1600" dirty="0">
                <a:solidFill>
                  <a:schemeClr val="bg1"/>
                </a:solidFill>
              </a:rPr>
            </a:br>
            <a:endParaRPr lang="es-MX" sz="1600" dirty="0">
              <a:solidFill>
                <a:schemeClr val="bg1"/>
              </a:solidFill>
            </a:endParaRPr>
          </a:p>
          <a:p>
            <a:r>
              <a:rPr lang="es-MX" sz="1600" dirty="0">
                <a:solidFill>
                  <a:schemeClr val="bg1"/>
                </a:solidFill>
              </a:rPr>
              <a:t>Idealmente, el programa resultante es fiel a ambos objetivos. Podríamos decir que un programa así </a:t>
            </a:r>
            <a:r>
              <a:rPr lang="es-MX" sz="1600">
                <a:solidFill>
                  <a:schemeClr val="bg1"/>
                </a:solidFill>
              </a:rPr>
              <a:t>es </a:t>
            </a:r>
            <a:r>
              <a:rPr lang="es-MX" sz="1600" b="1">
                <a:solidFill>
                  <a:schemeClr val="bg1"/>
                </a:solidFill>
              </a:rPr>
              <a:t>“Elegante</a:t>
            </a:r>
            <a:r>
              <a:rPr lang="es-MX" sz="1600" b="1" dirty="0">
                <a:solidFill>
                  <a:schemeClr val="bg1"/>
                </a:solidFill>
              </a:rPr>
              <a:t>"</a:t>
            </a:r>
            <a:r>
              <a:rPr lang="es-MX" sz="1600" dirty="0">
                <a:solidFill>
                  <a:schemeClr val="bg1"/>
                </a:solidFill>
              </a:rPr>
              <a:t>. </a:t>
            </a:r>
          </a:p>
          <a:p>
            <a:r>
              <a:rPr lang="es-MX" sz="1600" dirty="0">
                <a:solidFill>
                  <a:schemeClr val="bg1"/>
                </a:solidFill>
              </a:rPr>
              <a:t>Mientras que en  Algoritmos I  Trabajamos codificación de programa, em algoritmos II  se trato de ser mas  </a:t>
            </a:r>
            <a:r>
              <a:rPr lang="es-MX" sz="1600" dirty="0" err="1">
                <a:solidFill>
                  <a:schemeClr val="bg1"/>
                </a:solidFill>
              </a:rPr>
              <a:t>Lgante</a:t>
            </a:r>
            <a:r>
              <a:rPr lang="es-MX" sz="1600" dirty="0">
                <a:solidFill>
                  <a:schemeClr val="bg1"/>
                </a:solidFill>
              </a:rPr>
              <a:t> en este sentido, no es el propósito de esta Materia mostrar explícitamente los problemas relacionados con la meta (1). Estas son principalmente preocupaciones de la disciplina  de Ingeniería de Software. </a:t>
            </a:r>
          </a:p>
          <a:p>
            <a:r>
              <a:rPr lang="es-MX" sz="1600" dirty="0">
                <a:solidFill>
                  <a:schemeClr val="bg1"/>
                </a:solidFill>
              </a:rPr>
              <a:t>Más bien, esta Materia (Algoritmos III)  trata principalmente de cuestiones relacionadas con el Segundo Punto (2).</a:t>
            </a:r>
          </a:p>
          <a:p>
            <a:r>
              <a:rPr lang="es-MX" sz="1600" dirty="0">
                <a:solidFill>
                  <a:schemeClr val="bg1"/>
                </a:solidFill>
              </a:rPr>
              <a:t>¿Cómo medimos la eficiencia? La Unidad  2 ( Análisis de Complejidad) describe un método para evaluarla eficiencia de un algoritmo o programa de computadora, llamado “Análisis Asintótico”. El análisis asintótico también le permite medir la dificultad inherente de un problema. </a:t>
            </a:r>
          </a:p>
          <a:p>
            <a:r>
              <a:rPr lang="es-MX" sz="1600" dirty="0">
                <a:solidFill>
                  <a:schemeClr val="bg1"/>
                </a:solidFill>
              </a:rPr>
              <a:t>Las Unidades  restantes utilizan técnicas de análisis asintótico para estimar el costo de tiempo para cada algoritmo presentado. </a:t>
            </a:r>
          </a:p>
          <a:p>
            <a:r>
              <a:rPr lang="es-MX" sz="1600" dirty="0">
                <a:solidFill>
                  <a:schemeClr val="bg1"/>
                </a:solidFill>
              </a:rPr>
              <a:t>Esto le permite ver cómo se compara cada algoritmo a otros algoritmos para resolver el mismo problema en términos de su eficiencia. Esta primer Unidad prepara el escenario para lo que sigue, presentando algunos problemas de orden relacionados con la selección y uso de </a:t>
            </a:r>
            <a:r>
              <a:rPr lang="es-MX" sz="1600" b="1" dirty="0">
                <a:solidFill>
                  <a:schemeClr val="bg1"/>
                </a:solidFill>
              </a:rPr>
              <a:t>estructuras de datos</a:t>
            </a:r>
            <a:r>
              <a:rPr lang="es-MX" sz="1600" dirty="0">
                <a:solidFill>
                  <a:schemeClr val="bg1"/>
                </a:solidFill>
              </a:rPr>
              <a:t>. Primero examinamos el proceso por el cual un diseñador selecciona una estructura de datos apropiada para la tarea en cuestión. Luego consideramos el papel de la abstracción en el diseño de programas. Consideramos brevemente el concepto de patrón de diseño y veremos algunos ejemplos. La Unidad  termina con una exploración de la relación entre </a:t>
            </a:r>
            <a:r>
              <a:rPr lang="es-MX" sz="1600" b="1" dirty="0">
                <a:solidFill>
                  <a:schemeClr val="bg1"/>
                </a:solidFill>
              </a:rPr>
              <a:t>problemas, algoritmos y programas</a:t>
            </a:r>
            <a:endParaRPr lang="es-AR" sz="1600" b="1" dirty="0">
              <a:solidFill>
                <a:schemeClr val="bg1"/>
              </a:solidFill>
            </a:endParaRPr>
          </a:p>
        </p:txBody>
      </p:sp>
      <p:sp>
        <p:nvSpPr>
          <p:cNvPr id="6" name="Título 1">
            <a:extLst>
              <a:ext uri="{FF2B5EF4-FFF2-40B4-BE49-F238E27FC236}">
                <a16:creationId xmlns:a16="http://schemas.microsoft.com/office/drawing/2014/main" xmlns="" id="{5D88CC6D-7990-4FF4-B4D5-215A9AB3D7FC}"/>
              </a:ext>
            </a:extLst>
          </p:cNvPr>
          <p:cNvSpPr txBox="1">
            <a:spLocks/>
          </p:cNvSpPr>
          <p:nvPr/>
        </p:nvSpPr>
        <p:spPr>
          <a:xfrm>
            <a:off x="472440" y="124124"/>
            <a:ext cx="10515600" cy="76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600">
                <a:solidFill>
                  <a:schemeClr val="bg1"/>
                </a:solidFill>
              </a:rPr>
              <a:t>Introducción </a:t>
            </a:r>
            <a:r>
              <a:rPr lang="es-MX" sz="3600">
                <a:solidFill>
                  <a:schemeClr val="bg1"/>
                </a:solidFill>
              </a:rPr>
              <a:t>Estructuras de datos y Algoritmos</a:t>
            </a:r>
            <a:endParaRPr lang="es-AR" sz="3600" dirty="0">
              <a:solidFill>
                <a:schemeClr val="bg1"/>
              </a:solidFill>
            </a:endParaRPr>
          </a:p>
        </p:txBody>
      </p:sp>
    </p:spTree>
    <p:extLst>
      <p:ext uri="{BB962C8B-B14F-4D97-AF65-F5344CB8AC3E}">
        <p14:creationId xmlns:p14="http://schemas.microsoft.com/office/powerpoint/2010/main" xmlns="" val="399374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FBF918-BF26-4532-BD01-B8196E86166A}"/>
              </a:ext>
            </a:extLst>
          </p:cNvPr>
          <p:cNvSpPr>
            <a:spLocks noGrp="1"/>
          </p:cNvSpPr>
          <p:nvPr>
            <p:ph type="title"/>
          </p:nvPr>
        </p:nvSpPr>
        <p:spPr>
          <a:xfrm>
            <a:off x="472440" y="124124"/>
            <a:ext cx="10515600" cy="765843"/>
          </a:xfrm>
        </p:spPr>
        <p:txBody>
          <a:bodyPr>
            <a:normAutofit/>
          </a:bodyPr>
          <a:lstStyle/>
          <a:p>
            <a:r>
              <a:rPr lang="es-MX" sz="3600" dirty="0">
                <a:solidFill>
                  <a:schemeClr val="bg1"/>
                </a:solidFill>
              </a:rPr>
              <a:t>Una filosofía de las estructuras de datos</a:t>
            </a:r>
            <a:endParaRPr lang="es-AR" sz="3600" dirty="0">
              <a:solidFill>
                <a:schemeClr val="bg1"/>
              </a:solidFill>
            </a:endParaRPr>
          </a:p>
        </p:txBody>
      </p:sp>
      <p:sp>
        <p:nvSpPr>
          <p:cNvPr id="27" name="CuadroTexto 26">
            <a:extLst>
              <a:ext uri="{FF2B5EF4-FFF2-40B4-BE49-F238E27FC236}">
                <a16:creationId xmlns:a16="http://schemas.microsoft.com/office/drawing/2014/main" xmlns="" id="{266E86AF-A527-4B25-9108-82A630F2B781}"/>
              </a:ext>
            </a:extLst>
          </p:cNvPr>
          <p:cNvSpPr txBox="1"/>
          <p:nvPr/>
        </p:nvSpPr>
        <p:spPr>
          <a:xfrm>
            <a:off x="472440" y="1400101"/>
            <a:ext cx="11301663" cy="4770537"/>
          </a:xfrm>
          <a:prstGeom prst="rect">
            <a:avLst/>
          </a:prstGeom>
          <a:noFill/>
        </p:spPr>
        <p:txBody>
          <a:bodyPr wrap="square">
            <a:spAutoFit/>
          </a:bodyPr>
          <a:lstStyle/>
          <a:p>
            <a:r>
              <a:rPr lang="es-MX" sz="1600" dirty="0">
                <a:solidFill>
                  <a:schemeClr val="bg1"/>
                </a:solidFill>
              </a:rPr>
              <a:t>Los informáticos de hoy deben estar capacitados para tener un </a:t>
            </a:r>
            <a:r>
              <a:rPr lang="es-MX" sz="1600" b="1" dirty="0">
                <a:solidFill>
                  <a:schemeClr val="bg1"/>
                </a:solidFill>
              </a:rPr>
              <a:t>conocimiento profundo de los principios detrás del diseño eficiente </a:t>
            </a:r>
            <a:r>
              <a:rPr lang="es-MX" sz="1600" dirty="0">
                <a:solidFill>
                  <a:schemeClr val="bg1"/>
                </a:solidFill>
              </a:rPr>
              <a:t>de programas </a:t>
            </a:r>
            <a:r>
              <a:rPr lang="es-MX" sz="1600" b="1" dirty="0">
                <a:solidFill>
                  <a:schemeClr val="bg1"/>
                </a:solidFill>
              </a:rPr>
              <a:t>(Algoritmos 2) </a:t>
            </a:r>
            <a:r>
              <a:rPr lang="es-MX" sz="1600" dirty="0">
                <a:solidFill>
                  <a:schemeClr val="bg1"/>
                </a:solidFill>
              </a:rPr>
              <a:t>, porque sus experiencias de vida ordinaria a menudo no se aplican al diseñar programas de computadora </a:t>
            </a:r>
            <a:r>
              <a:rPr lang="es-MX" sz="1600" b="1" dirty="0">
                <a:solidFill>
                  <a:schemeClr val="bg1"/>
                </a:solidFill>
              </a:rPr>
              <a:t>(Algoritmos 1) </a:t>
            </a:r>
            <a:r>
              <a:rPr lang="es-MX" sz="1600" dirty="0">
                <a:solidFill>
                  <a:schemeClr val="bg1"/>
                </a:solidFill>
              </a:rPr>
              <a:t>.</a:t>
            </a:r>
          </a:p>
          <a:p>
            <a:r>
              <a:rPr lang="es-MX" sz="1600" dirty="0">
                <a:solidFill>
                  <a:schemeClr val="bg1"/>
                </a:solidFill>
              </a:rPr>
              <a:t>En el sentido más general, </a:t>
            </a:r>
            <a:r>
              <a:rPr lang="es-MX" sz="1600" b="1" dirty="0">
                <a:solidFill>
                  <a:schemeClr val="accent5">
                    <a:lumMod val="60000"/>
                    <a:lumOff val="40000"/>
                  </a:schemeClr>
                </a:solidFill>
              </a:rPr>
              <a:t>una estructura de datos es cualquier representación de datos y sus operaciones asociadas</a:t>
            </a:r>
            <a:r>
              <a:rPr lang="es-MX" sz="1600" dirty="0">
                <a:solidFill>
                  <a:schemeClr val="bg1"/>
                </a:solidFill>
              </a:rPr>
              <a:t>. Incluso un número entero o de coma flotante almacenado en el ordenador puede verse como una estructura de datos simple. Más comúnmente, la gente usa el término "estructura de datos" para significar una organización o estructura para una colección de datos y elementos. Una lista ordenada de enteros almacenados en un array es un ejemplo de tal estructuración.</a:t>
            </a:r>
          </a:p>
          <a:p>
            <a:endParaRPr lang="es-MX" sz="1600" dirty="0">
              <a:solidFill>
                <a:schemeClr val="bg1"/>
              </a:solidFill>
            </a:endParaRPr>
          </a:p>
          <a:p>
            <a:r>
              <a:rPr lang="es-MX" sz="1600" dirty="0">
                <a:solidFill>
                  <a:schemeClr val="bg1"/>
                </a:solidFill>
              </a:rPr>
              <a:t>Una solución a veces se dice que es </a:t>
            </a:r>
            <a:r>
              <a:rPr lang="es-MX" sz="1600" b="1" dirty="0">
                <a:solidFill>
                  <a:schemeClr val="bg1"/>
                </a:solidFill>
              </a:rPr>
              <a:t>eficiente</a:t>
            </a:r>
            <a:r>
              <a:rPr lang="es-MX" sz="1600" dirty="0">
                <a:solidFill>
                  <a:schemeClr val="bg1"/>
                </a:solidFill>
              </a:rPr>
              <a:t> si requiere </a:t>
            </a:r>
            <a:r>
              <a:rPr lang="es-MX" sz="1600" b="1" dirty="0">
                <a:solidFill>
                  <a:schemeClr val="bg1"/>
                </a:solidFill>
              </a:rPr>
              <a:t>menos recursos que las alternativas conocidas</a:t>
            </a:r>
            <a:r>
              <a:rPr lang="es-MX" sz="1600" dirty="0">
                <a:solidFill>
                  <a:schemeClr val="bg1"/>
                </a:solidFill>
              </a:rPr>
              <a:t>, independientemente de si cumple con algún requisito particular. El </a:t>
            </a:r>
            <a:r>
              <a:rPr lang="es-MX" sz="1600" b="1" dirty="0">
                <a:solidFill>
                  <a:schemeClr val="bg1"/>
                </a:solidFill>
              </a:rPr>
              <a:t>costo</a:t>
            </a:r>
            <a:r>
              <a:rPr lang="es-MX" sz="1600" dirty="0">
                <a:solidFill>
                  <a:schemeClr val="bg1"/>
                </a:solidFill>
              </a:rPr>
              <a:t> de una solución es la cantidad de recursos que consume la solución. La mayoría de las veces, el costo se mide en términos de un recurso clave como el tiempo, con el supuesto implícito de que esto conlleva.</a:t>
            </a:r>
          </a:p>
          <a:p>
            <a:endParaRPr lang="es-MX" sz="1600" dirty="0">
              <a:solidFill>
                <a:schemeClr val="bg1"/>
              </a:solidFill>
            </a:endParaRPr>
          </a:p>
          <a:p>
            <a:r>
              <a:rPr lang="es-MX" sz="1600" dirty="0">
                <a:solidFill>
                  <a:schemeClr val="bg1"/>
                </a:solidFill>
              </a:rPr>
              <a:t>La gente escribe programas para resolver problemas. Sin embargo, es fundamental tener en cuenta esta perogrullada al seleccionar una estructura de datos para resolver un problema en particular. Solo analizando primero el problema para determinar los objetivos de rendimiento que deben lograrse, puede haber alguna esperanza de seleccionar la estructura de datos adecuada para el trabajo. Los diseñadores de programas deficientes ignoran este paso de análisis y aplican una estructura de datos con la que están familiarizados pero que es inapropiada para el problema. El resultado suele ser un programa lento. Por el contrario, no tiene sentido adoptar una representación compleja para "mejorar" un programa que puede cumplir con sus objetivos de desempeño cuando se implementa con un diseño más simple.</a:t>
            </a:r>
            <a:endParaRPr lang="es-AR" sz="1600" b="1" dirty="0">
              <a:solidFill>
                <a:schemeClr val="bg1"/>
              </a:solidFill>
            </a:endParaRPr>
          </a:p>
        </p:txBody>
      </p:sp>
      <p:sp>
        <p:nvSpPr>
          <p:cNvPr id="4" name="3 CuadroTexto"/>
          <p:cNvSpPr txBox="1"/>
          <p:nvPr/>
        </p:nvSpPr>
        <p:spPr>
          <a:xfrm>
            <a:off x="534571" y="872197"/>
            <a:ext cx="4797724" cy="400110"/>
          </a:xfrm>
          <a:prstGeom prst="rect">
            <a:avLst/>
          </a:prstGeom>
          <a:noFill/>
        </p:spPr>
        <p:txBody>
          <a:bodyPr wrap="none" rtlCol="0">
            <a:spAutoFit/>
          </a:bodyPr>
          <a:lstStyle/>
          <a:p>
            <a:r>
              <a:rPr lang="es-MX" sz="2000" dirty="0" smtClean="0">
                <a:solidFill>
                  <a:schemeClr val="bg1"/>
                </a:solidFill>
              </a:rPr>
              <a:t>Sobre la Selección de la Estructura de Datos.</a:t>
            </a:r>
            <a:endParaRPr lang="es-ES" sz="2000" dirty="0">
              <a:solidFill>
                <a:schemeClr val="bg1"/>
              </a:solidFill>
            </a:endParaRPr>
          </a:p>
        </p:txBody>
      </p:sp>
    </p:spTree>
    <p:extLst>
      <p:ext uri="{BB962C8B-B14F-4D97-AF65-F5344CB8AC3E}">
        <p14:creationId xmlns:p14="http://schemas.microsoft.com/office/powerpoint/2010/main" xmlns="" val="3151454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FBF918-BF26-4532-BD01-B8196E86166A}"/>
              </a:ext>
            </a:extLst>
          </p:cNvPr>
          <p:cNvSpPr>
            <a:spLocks noGrp="1"/>
          </p:cNvSpPr>
          <p:nvPr>
            <p:ph type="title"/>
          </p:nvPr>
        </p:nvSpPr>
        <p:spPr>
          <a:xfrm>
            <a:off x="472440" y="124124"/>
            <a:ext cx="10515600" cy="765843"/>
          </a:xfrm>
        </p:spPr>
        <p:txBody>
          <a:bodyPr>
            <a:normAutofit/>
          </a:bodyPr>
          <a:lstStyle/>
          <a:p>
            <a:r>
              <a:rPr lang="es-MX" sz="3600" dirty="0">
                <a:solidFill>
                  <a:schemeClr val="bg1"/>
                </a:solidFill>
              </a:rPr>
              <a:t>Selección de la Estructura.</a:t>
            </a:r>
            <a:endParaRPr lang="es-AR" sz="3600" dirty="0">
              <a:solidFill>
                <a:schemeClr val="bg1"/>
              </a:solidFill>
            </a:endParaRPr>
          </a:p>
        </p:txBody>
      </p:sp>
      <p:sp>
        <p:nvSpPr>
          <p:cNvPr id="27" name="CuadroTexto 26">
            <a:extLst>
              <a:ext uri="{FF2B5EF4-FFF2-40B4-BE49-F238E27FC236}">
                <a16:creationId xmlns:a16="http://schemas.microsoft.com/office/drawing/2014/main" xmlns="" id="{266E86AF-A527-4B25-9108-82A630F2B781}"/>
              </a:ext>
            </a:extLst>
          </p:cNvPr>
          <p:cNvSpPr txBox="1"/>
          <p:nvPr/>
        </p:nvSpPr>
        <p:spPr>
          <a:xfrm>
            <a:off x="472440" y="935872"/>
            <a:ext cx="11301663" cy="5262979"/>
          </a:xfrm>
          <a:prstGeom prst="rect">
            <a:avLst/>
          </a:prstGeom>
          <a:noFill/>
        </p:spPr>
        <p:txBody>
          <a:bodyPr wrap="square">
            <a:spAutoFit/>
          </a:bodyPr>
          <a:lstStyle/>
          <a:p>
            <a:r>
              <a:rPr lang="es-MX" sz="1600" dirty="0">
                <a:solidFill>
                  <a:schemeClr val="bg1"/>
                </a:solidFill>
              </a:rPr>
              <a:t>Al seleccionar una estructura de datos para resolver un problema, debe seguir estos pasos. </a:t>
            </a:r>
            <a:br>
              <a:rPr lang="es-MX" sz="1600" dirty="0">
                <a:solidFill>
                  <a:schemeClr val="bg1"/>
                </a:solidFill>
              </a:rPr>
            </a:br>
            <a:endParaRPr lang="es-MX" sz="1600" dirty="0">
              <a:solidFill>
                <a:schemeClr val="bg1"/>
              </a:solidFill>
            </a:endParaRPr>
          </a:p>
          <a:p>
            <a:pPr marL="342900" indent="-342900">
              <a:buAutoNum type="arabicPeriod"/>
            </a:pPr>
            <a:r>
              <a:rPr lang="es-MX" sz="1600" dirty="0">
                <a:solidFill>
                  <a:schemeClr val="bg1"/>
                </a:solidFill>
              </a:rPr>
              <a:t>Analice su problema para determinar las operaciones básicas que deben ser apoyadas. Los ejemplos de operaciones básicas incluyen insertar un elemento de datos en la estructura de datos, eliminar un elemento de datos de la estructura de datos y encontrar un elemento de datos específico. </a:t>
            </a:r>
          </a:p>
          <a:p>
            <a:pPr marL="342900" indent="-342900">
              <a:buAutoNum type="arabicPeriod"/>
            </a:pPr>
            <a:r>
              <a:rPr lang="es-MX" sz="1600" dirty="0">
                <a:solidFill>
                  <a:schemeClr val="bg1"/>
                </a:solidFill>
              </a:rPr>
              <a:t>Cuantifique las limitaciones de recursos para cada operación. </a:t>
            </a:r>
          </a:p>
          <a:p>
            <a:r>
              <a:rPr lang="es-MX" sz="1600" dirty="0">
                <a:solidFill>
                  <a:schemeClr val="bg1"/>
                </a:solidFill>
              </a:rPr>
              <a:t>3. Seleccione la estructura de datos que mejor se adapte a estos requisitos. </a:t>
            </a:r>
            <a:br>
              <a:rPr lang="es-MX" sz="1600" dirty="0">
                <a:solidFill>
                  <a:schemeClr val="bg1"/>
                </a:solidFill>
              </a:rPr>
            </a:br>
            <a:r>
              <a:rPr lang="es-MX" sz="1600" dirty="0">
                <a:solidFill>
                  <a:schemeClr val="bg1"/>
                </a:solidFill>
              </a:rPr>
              <a:t/>
            </a:r>
            <a:br>
              <a:rPr lang="es-MX" sz="1600" dirty="0">
                <a:solidFill>
                  <a:schemeClr val="bg1"/>
                </a:solidFill>
              </a:rPr>
            </a:br>
            <a:r>
              <a:rPr lang="es-MX" sz="1600" dirty="0">
                <a:solidFill>
                  <a:schemeClr val="bg1"/>
                </a:solidFill>
              </a:rPr>
              <a:t>Este enfoque de tres pasos para seleccionar una estructura de datos operación analiza una vista centrada en los datos del proceso de diseño. La primera preocupación son los datos y las operaciones que se realizarán en ellos, la siguiente preocupación es la representación de esos datos y la última preocupación es la implementación de esa representación. Las limitaciones de recursos en ciertas operaciones clave, como la búsqueda, la inserción de registros de datos y la eliminación de registros de datos, normalmente impulsan el proceso de selección de la estructura de datos. Muchas cuestiones relacionadas con la importancia relativa de estas operaciones se abordan con las siguientes tres preguntas, que debe hacerse siempre que deba elegir una estructura de datos:</a:t>
            </a:r>
            <a:br>
              <a:rPr lang="es-MX" sz="1600" dirty="0">
                <a:solidFill>
                  <a:schemeClr val="bg1"/>
                </a:solidFill>
              </a:rPr>
            </a:br>
            <a:r>
              <a:rPr lang="es-MX" sz="1600" dirty="0">
                <a:solidFill>
                  <a:schemeClr val="bg1"/>
                </a:solidFill>
              </a:rPr>
              <a:t/>
            </a:r>
            <a:br>
              <a:rPr lang="es-MX" sz="1600" dirty="0">
                <a:solidFill>
                  <a:schemeClr val="bg1"/>
                </a:solidFill>
              </a:rPr>
            </a:br>
            <a:r>
              <a:rPr lang="es-MX" sz="1600" dirty="0">
                <a:solidFill>
                  <a:schemeClr val="bg1"/>
                </a:solidFill>
              </a:rPr>
              <a:t>• ¿Se insertan todos los elementos de datos en la estructura de datos al principio o se intercalan las inserciones con otras operaciones? Las aplicaciones estáticas (donde los datos se cargan al principio y nunca cambian) generalmente requieren solo estructuras de datos más simples para obtener una implementación eficiente que las aplicaciones dinámicas. </a:t>
            </a:r>
            <a:br>
              <a:rPr lang="es-MX" sz="1600" dirty="0">
                <a:solidFill>
                  <a:schemeClr val="bg1"/>
                </a:solidFill>
              </a:rPr>
            </a:br>
            <a:r>
              <a:rPr lang="es-MX" sz="1600" dirty="0">
                <a:solidFill>
                  <a:schemeClr val="bg1"/>
                </a:solidFill>
              </a:rPr>
              <a:t>• ¿Se pueden eliminar elementos de datos? Si es así, probablemente esto hará que la implementación sea más complicada. </a:t>
            </a:r>
            <a:br>
              <a:rPr lang="es-MX" sz="1600" dirty="0">
                <a:solidFill>
                  <a:schemeClr val="bg1"/>
                </a:solidFill>
              </a:rPr>
            </a:br>
            <a:r>
              <a:rPr lang="es-MX" sz="1600" dirty="0">
                <a:solidFill>
                  <a:schemeClr val="bg1"/>
                </a:solidFill>
              </a:rPr>
              <a:t>• ¿Se procesan todos los elementos de datos en un orden bien definido o se permite la búsqueda de elementos de datos específicos? La búsqueda de “acceso aleatorio” generalmente requiere estructuras de datos más complejas.</a:t>
            </a:r>
            <a:endParaRPr lang="es-AR" sz="1600" b="1" dirty="0">
              <a:solidFill>
                <a:schemeClr val="bg1"/>
              </a:solidFill>
            </a:endParaRPr>
          </a:p>
        </p:txBody>
      </p:sp>
      <p:pic>
        <p:nvPicPr>
          <p:cNvPr id="4" name="Picture 2" descr="Merge Sort - javatpoint | Prefixes, Data structures, Expressions"/>
          <p:cNvPicPr>
            <a:picLocks noChangeAspect="1" noChangeArrowheads="1"/>
          </p:cNvPicPr>
          <p:nvPr/>
        </p:nvPicPr>
        <p:blipFill>
          <a:blip r:embed="rId2"/>
          <a:srcRect/>
          <a:stretch>
            <a:fillRect/>
          </a:stretch>
        </p:blipFill>
        <p:spPr bwMode="auto">
          <a:xfrm>
            <a:off x="9439420" y="42204"/>
            <a:ext cx="2682240" cy="1279222"/>
          </a:xfrm>
          <a:prstGeom prst="rect">
            <a:avLst/>
          </a:prstGeom>
          <a:noFill/>
        </p:spPr>
      </p:pic>
    </p:spTree>
    <p:extLst>
      <p:ext uri="{BB962C8B-B14F-4D97-AF65-F5344CB8AC3E}">
        <p14:creationId xmlns:p14="http://schemas.microsoft.com/office/powerpoint/2010/main" xmlns="" val="2285000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6831158" y="3094276"/>
            <a:ext cx="2608263" cy="707886"/>
          </a:xfrm>
          <a:prstGeom prst="rect">
            <a:avLst/>
          </a:prstGeom>
          <a:noFill/>
        </p:spPr>
        <p:txBody>
          <a:bodyPr wrap="square">
            <a:spAutoFit/>
          </a:bodyPr>
          <a:lstStyle/>
          <a:p>
            <a:r>
              <a:rPr lang="es-AR" sz="4000" dirty="0" err="1" smtClean="0">
                <a:solidFill>
                  <a:schemeClr val="bg1"/>
                </a:solidFill>
              </a:rPr>
              <a:t>Stage</a:t>
            </a:r>
            <a:r>
              <a:rPr lang="es-AR" sz="4000" dirty="0" smtClean="0">
                <a:solidFill>
                  <a:schemeClr val="bg1"/>
                </a:solidFill>
              </a:rPr>
              <a:t> 1</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166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Official Big-O Cheat Sheet Poster Poster by Eric Rowell | Futuristic  technology, Time complexity, Big o notation">
            <a:extLst>
              <a:ext uri="{FF2B5EF4-FFF2-40B4-BE49-F238E27FC236}">
                <a16:creationId xmlns:a16="http://schemas.microsoft.com/office/drawing/2014/main" xmlns="" id="{75BA3E6C-F785-420E-8663-389B6176D04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0154" y="2502503"/>
            <a:ext cx="2552700" cy="17907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uadroTexto 3">
            <a:extLst>
              <a:ext uri="{FF2B5EF4-FFF2-40B4-BE49-F238E27FC236}">
                <a16:creationId xmlns:a16="http://schemas.microsoft.com/office/drawing/2014/main" xmlns="" id="{68CA9BE9-5D46-43E8-9762-F5D28BCEC009}"/>
              </a:ext>
            </a:extLst>
          </p:cNvPr>
          <p:cNvSpPr txBox="1"/>
          <p:nvPr/>
        </p:nvSpPr>
        <p:spPr>
          <a:xfrm>
            <a:off x="6464969" y="3348723"/>
            <a:ext cx="5197961" cy="1631216"/>
          </a:xfrm>
          <a:prstGeom prst="rect">
            <a:avLst/>
          </a:prstGeom>
          <a:noFill/>
        </p:spPr>
        <p:txBody>
          <a:bodyPr wrap="none" rtlCol="0">
            <a:spAutoFit/>
          </a:bodyPr>
          <a:lstStyle/>
          <a:p>
            <a:r>
              <a:rPr lang="es-AR" sz="2000" dirty="0">
                <a:solidFill>
                  <a:schemeClr val="bg1"/>
                </a:solidFill>
              </a:rPr>
              <a:t>Tipos Abstractos y Estructuras de Datos</a:t>
            </a:r>
            <a:br>
              <a:rPr lang="es-AR" sz="2000" dirty="0">
                <a:solidFill>
                  <a:schemeClr val="bg1"/>
                </a:solidFill>
              </a:rPr>
            </a:br>
            <a:r>
              <a:rPr lang="es-AR" sz="2000" dirty="0">
                <a:solidFill>
                  <a:schemeClr val="bg1"/>
                </a:solidFill>
              </a:rPr>
              <a:t>Nuestro Temario</a:t>
            </a:r>
            <a:br>
              <a:rPr lang="es-AR" sz="2000" dirty="0">
                <a:solidFill>
                  <a:schemeClr val="bg1"/>
                </a:solidFill>
              </a:rPr>
            </a:br>
            <a:r>
              <a:rPr lang="es-AR" sz="2000" dirty="0">
                <a:solidFill>
                  <a:schemeClr val="bg1"/>
                </a:solidFill>
              </a:rPr>
              <a:t>Problema, Algoritmo y Programa</a:t>
            </a:r>
            <a:br>
              <a:rPr lang="es-AR" sz="2000" dirty="0">
                <a:solidFill>
                  <a:schemeClr val="bg1"/>
                </a:solidFill>
              </a:rPr>
            </a:br>
            <a:r>
              <a:rPr lang="es-AR" sz="2000" dirty="0">
                <a:solidFill>
                  <a:schemeClr val="bg1"/>
                </a:solidFill>
              </a:rPr>
              <a:t>Enfoque para Resolver Problemas de Algoritmos</a:t>
            </a:r>
            <a:br>
              <a:rPr lang="es-AR" sz="2000" dirty="0">
                <a:solidFill>
                  <a:schemeClr val="bg1"/>
                </a:solidFill>
              </a:rPr>
            </a:br>
            <a:r>
              <a:rPr lang="es-AR" sz="2000" dirty="0">
                <a:solidFill>
                  <a:schemeClr val="bg1"/>
                </a:solidFill>
              </a:rPr>
              <a:t>Técnicas para la Resolución de Problemas.</a:t>
            </a:r>
          </a:p>
        </p:txBody>
      </p:sp>
      <p:sp>
        <p:nvSpPr>
          <p:cNvPr id="5" name="CuadroTexto 4">
            <a:extLst>
              <a:ext uri="{FF2B5EF4-FFF2-40B4-BE49-F238E27FC236}">
                <a16:creationId xmlns:a16="http://schemas.microsoft.com/office/drawing/2014/main" xmlns="" id="{EEBDC3D4-7E88-4EEB-9038-02C424026719}"/>
              </a:ext>
            </a:extLst>
          </p:cNvPr>
          <p:cNvSpPr txBox="1"/>
          <p:nvPr/>
        </p:nvSpPr>
        <p:spPr>
          <a:xfrm>
            <a:off x="3521570" y="3198167"/>
            <a:ext cx="2350515" cy="461665"/>
          </a:xfrm>
          <a:prstGeom prst="rect">
            <a:avLst/>
          </a:prstGeom>
          <a:noFill/>
        </p:spPr>
        <p:txBody>
          <a:bodyPr wrap="none" rtlCol="0">
            <a:spAutoFit/>
          </a:bodyPr>
          <a:lstStyle/>
          <a:p>
            <a:r>
              <a:rPr lang="es-AR" sz="2400" dirty="0">
                <a:solidFill>
                  <a:schemeClr val="bg1"/>
                </a:solidFill>
              </a:rPr>
              <a:t>U0 - Introducción</a:t>
            </a:r>
          </a:p>
        </p:txBody>
      </p:sp>
      <p:cxnSp>
        <p:nvCxnSpPr>
          <p:cNvPr id="7" name="Conector recto 6">
            <a:extLst>
              <a:ext uri="{FF2B5EF4-FFF2-40B4-BE49-F238E27FC236}">
                <a16:creationId xmlns:a16="http://schemas.microsoft.com/office/drawing/2014/main" xmlns="" id="{DA94EE41-0036-4F7A-A467-51006BBC2C1A}"/>
              </a:ext>
            </a:extLst>
          </p:cNvPr>
          <p:cNvCxnSpPr/>
          <p:nvPr/>
        </p:nvCxnSpPr>
        <p:spPr>
          <a:xfrm>
            <a:off x="6096000" y="2053389"/>
            <a:ext cx="0" cy="2903622"/>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xmlns="" id="{ED5871CF-6D24-42E8-84FD-637D8D99749A}"/>
              </a:ext>
            </a:extLst>
          </p:cNvPr>
          <p:cNvSpPr txBox="1"/>
          <p:nvPr/>
        </p:nvSpPr>
        <p:spPr>
          <a:xfrm>
            <a:off x="6464969" y="1150406"/>
            <a:ext cx="5501765" cy="2037897"/>
          </a:xfrm>
          <a:prstGeom prst="rect">
            <a:avLst/>
          </a:prstGeom>
        </p:spPr>
        <p:txBody>
          <a:bodyPr vert="horz" lIns="91440" tIns="45720" rIns="91440" bIns="45720" rtlCol="0" anchor="b">
            <a:normAutofit/>
          </a:bodyPr>
          <a:lstStyle>
            <a:lvl1pPr algn="ctr">
              <a:lnSpc>
                <a:spcPct val="90000"/>
              </a:lnSpc>
              <a:spcBef>
                <a:spcPct val="0"/>
              </a:spcBef>
              <a:buNone/>
              <a:defRPr sz="6000">
                <a:solidFill>
                  <a:schemeClr val="bg1"/>
                </a:solidFill>
                <a:latin typeface="+mj-lt"/>
                <a:ea typeface="+mj-ea"/>
                <a:cs typeface="+mj-cs"/>
              </a:defRPr>
            </a:lvl1pPr>
          </a:lstStyle>
          <a:p>
            <a:pPr algn="l"/>
            <a:r>
              <a:rPr lang="es-AR" sz="4400" b="1" dirty="0">
                <a:effectLst>
                  <a:outerShdw blurRad="38100" dist="38100" dir="2700000" algn="tl">
                    <a:srgbClr val="000000">
                      <a:alpha val="43137"/>
                    </a:srgbClr>
                  </a:outerShdw>
                </a:effectLst>
              </a:rPr>
              <a:t>U0 Algoritmos y Estructuras de Datos III</a:t>
            </a:r>
          </a:p>
        </p:txBody>
      </p:sp>
    </p:spTree>
    <p:extLst>
      <p:ext uri="{BB962C8B-B14F-4D97-AF65-F5344CB8AC3E}">
        <p14:creationId xmlns:p14="http://schemas.microsoft.com/office/powerpoint/2010/main" xmlns="" val="2758565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2D8304D1-0466-492D-9C68-EDCF464EAC52}"/>
              </a:ext>
            </a:extLst>
          </p:cNvPr>
          <p:cNvSpPr txBox="1"/>
          <p:nvPr/>
        </p:nvSpPr>
        <p:spPr>
          <a:xfrm>
            <a:off x="4829845" y="2767280"/>
            <a:ext cx="6098344" cy="1323439"/>
          </a:xfrm>
          <a:prstGeom prst="rect">
            <a:avLst/>
          </a:prstGeom>
          <a:noFill/>
        </p:spPr>
        <p:txBody>
          <a:bodyPr wrap="square">
            <a:spAutoFit/>
          </a:bodyPr>
          <a:lstStyle/>
          <a:p>
            <a:pPr algn="r"/>
            <a:r>
              <a:rPr lang="es-AR" sz="4000" dirty="0">
                <a:solidFill>
                  <a:schemeClr val="bg1"/>
                </a:solidFill>
              </a:rPr>
              <a:t>Tipos de datos abstractos y Estructuras de Datos</a:t>
            </a:r>
          </a:p>
        </p:txBody>
      </p:sp>
      <p:cxnSp>
        <p:nvCxnSpPr>
          <p:cNvPr id="3" name="Conector recto 2">
            <a:extLst>
              <a:ext uri="{FF2B5EF4-FFF2-40B4-BE49-F238E27FC236}">
                <a16:creationId xmlns:a16="http://schemas.microsoft.com/office/drawing/2014/main" xmlns="" id="{617D984C-C57D-4B4C-8A20-C74E502A6C8F}"/>
              </a:ext>
            </a:extLst>
          </p:cNvPr>
          <p:cNvCxnSpPr/>
          <p:nvPr/>
        </p:nvCxnSpPr>
        <p:spPr>
          <a:xfrm>
            <a:off x="6689558" y="4026572"/>
            <a:ext cx="58553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11795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FBF918-BF26-4532-BD01-B8196E86166A}"/>
              </a:ext>
            </a:extLst>
          </p:cNvPr>
          <p:cNvSpPr>
            <a:spLocks noGrp="1"/>
          </p:cNvSpPr>
          <p:nvPr>
            <p:ph type="title"/>
          </p:nvPr>
        </p:nvSpPr>
        <p:spPr>
          <a:xfrm>
            <a:off x="472440" y="124124"/>
            <a:ext cx="10515600" cy="765843"/>
          </a:xfrm>
        </p:spPr>
        <p:txBody>
          <a:bodyPr>
            <a:normAutofit/>
          </a:bodyPr>
          <a:lstStyle/>
          <a:p>
            <a:r>
              <a:rPr lang="es-MX" sz="3600" dirty="0">
                <a:solidFill>
                  <a:schemeClr val="bg1"/>
                </a:solidFill>
              </a:rPr>
              <a:t>Tipos de datos abstractos y estructuras de datos</a:t>
            </a:r>
            <a:endParaRPr lang="es-AR" sz="3600" dirty="0">
              <a:solidFill>
                <a:schemeClr val="bg1"/>
              </a:solidFill>
            </a:endParaRPr>
          </a:p>
        </p:txBody>
      </p:sp>
      <p:sp>
        <p:nvSpPr>
          <p:cNvPr id="27" name="CuadroTexto 26">
            <a:extLst>
              <a:ext uri="{FF2B5EF4-FFF2-40B4-BE49-F238E27FC236}">
                <a16:creationId xmlns:a16="http://schemas.microsoft.com/office/drawing/2014/main" xmlns="" id="{266E86AF-A527-4B25-9108-82A630F2B781}"/>
              </a:ext>
            </a:extLst>
          </p:cNvPr>
          <p:cNvSpPr txBox="1"/>
          <p:nvPr/>
        </p:nvSpPr>
        <p:spPr>
          <a:xfrm>
            <a:off x="472440" y="935872"/>
            <a:ext cx="11301663" cy="5509200"/>
          </a:xfrm>
          <a:prstGeom prst="rect">
            <a:avLst/>
          </a:prstGeom>
          <a:noFill/>
        </p:spPr>
        <p:txBody>
          <a:bodyPr wrap="square">
            <a:spAutoFit/>
          </a:bodyPr>
          <a:lstStyle/>
          <a:p>
            <a:r>
              <a:rPr lang="es-MX" sz="1600" dirty="0">
                <a:solidFill>
                  <a:schemeClr val="bg1"/>
                </a:solidFill>
              </a:rPr>
              <a:t>La sección anterior utilizó los términos </a:t>
            </a:r>
            <a:r>
              <a:rPr lang="es-MX" sz="1600" b="1" dirty="0">
                <a:solidFill>
                  <a:schemeClr val="bg1"/>
                </a:solidFill>
              </a:rPr>
              <a:t>“elemento de datos” </a:t>
            </a:r>
            <a:r>
              <a:rPr lang="es-MX" sz="1600" dirty="0">
                <a:solidFill>
                  <a:schemeClr val="bg1"/>
                </a:solidFill>
              </a:rPr>
              <a:t>y </a:t>
            </a:r>
            <a:r>
              <a:rPr lang="es-MX" sz="1600" b="1" dirty="0">
                <a:solidFill>
                  <a:schemeClr val="bg1"/>
                </a:solidFill>
              </a:rPr>
              <a:t>“estructura de datos” </a:t>
            </a:r>
            <a:r>
              <a:rPr lang="es-MX" sz="1600" dirty="0">
                <a:solidFill>
                  <a:schemeClr val="bg1"/>
                </a:solidFill>
              </a:rPr>
              <a:t>sin definirlos adecuadamente. Esta sección presenta terminología y motiva el proceso de diseño incorporado en el enfoque de tres pasos para seleccionar una estructura de datos. Esta motivación surge de la necesidad de gestionar la tremenda complejidad de los programas informáticos.</a:t>
            </a:r>
            <a:br>
              <a:rPr lang="es-MX" sz="1600" dirty="0">
                <a:solidFill>
                  <a:schemeClr val="bg1"/>
                </a:solidFill>
              </a:rPr>
            </a:br>
            <a:endParaRPr lang="es-MX" sz="1600" dirty="0">
              <a:solidFill>
                <a:schemeClr val="bg1"/>
              </a:solidFill>
            </a:endParaRPr>
          </a:p>
          <a:p>
            <a:r>
              <a:rPr lang="es-MX" sz="1600" dirty="0">
                <a:solidFill>
                  <a:schemeClr val="bg1"/>
                </a:solidFill>
              </a:rPr>
              <a:t> </a:t>
            </a:r>
            <a:r>
              <a:rPr lang="es-MX" sz="1600" b="1" dirty="0">
                <a:solidFill>
                  <a:schemeClr val="bg1"/>
                </a:solidFill>
              </a:rPr>
              <a:t>Un tipo es una colección de valores</a:t>
            </a:r>
            <a:r>
              <a:rPr lang="es-MX" sz="1600" dirty="0">
                <a:solidFill>
                  <a:schemeClr val="bg1"/>
                </a:solidFill>
              </a:rPr>
              <a:t>. Por ejemplo, el tipo booleano consta de los valores verdadero y falso. Los enteros también forman un tipo. Un número entero es un tipo simple porque sus valores no contienen subpartes. Un registro de cuenta bancaria generalmente contendrá varios datos como el nombre, la dirección, el número de cuenta y el saldo de la cuenta. Dicho registro es un ejemplo de tipo agregado o tipo compuesto. </a:t>
            </a:r>
            <a:br>
              <a:rPr lang="es-MX" sz="1600" dirty="0">
                <a:solidFill>
                  <a:schemeClr val="bg1"/>
                </a:solidFill>
              </a:rPr>
            </a:br>
            <a:endParaRPr lang="es-MX" sz="1600" dirty="0">
              <a:solidFill>
                <a:schemeClr val="bg1"/>
              </a:solidFill>
            </a:endParaRPr>
          </a:p>
          <a:p>
            <a:r>
              <a:rPr lang="es-MX" sz="1600" b="1" dirty="0">
                <a:solidFill>
                  <a:schemeClr val="bg1"/>
                </a:solidFill>
              </a:rPr>
              <a:t>Un elemento de datos </a:t>
            </a:r>
            <a:r>
              <a:rPr lang="es-MX" sz="1600" dirty="0">
                <a:solidFill>
                  <a:schemeClr val="bg1"/>
                </a:solidFill>
              </a:rPr>
              <a:t>es una pieza de información o un registro cuyo valor se extrae de un tipo. Se dice que un elemento de datos es miembro de un tipo. </a:t>
            </a:r>
            <a:br>
              <a:rPr lang="es-MX" sz="1600" dirty="0">
                <a:solidFill>
                  <a:schemeClr val="bg1"/>
                </a:solidFill>
              </a:rPr>
            </a:br>
            <a:r>
              <a:rPr lang="es-MX" sz="1600" dirty="0">
                <a:solidFill>
                  <a:schemeClr val="bg1"/>
                </a:solidFill>
              </a:rPr>
              <a:t/>
            </a:r>
            <a:br>
              <a:rPr lang="es-MX" sz="1600" dirty="0">
                <a:solidFill>
                  <a:schemeClr val="bg1"/>
                </a:solidFill>
              </a:rPr>
            </a:br>
            <a:r>
              <a:rPr lang="es-MX" sz="1600" b="1" dirty="0">
                <a:solidFill>
                  <a:schemeClr val="bg1"/>
                </a:solidFill>
              </a:rPr>
              <a:t>Un tipo de datos es un tipo junto con una colección de operaciones para manipular el tipo</a:t>
            </a:r>
            <a:r>
              <a:rPr lang="es-MX" sz="1600" dirty="0">
                <a:solidFill>
                  <a:schemeClr val="bg1"/>
                </a:solidFill>
              </a:rPr>
              <a:t>. Por ejemplo, una variable entera es miembro del tipo de datos entero. La suma es un ejemplo de una operación en el tipo de datos enteros. </a:t>
            </a:r>
            <a:r>
              <a:rPr lang="es-MX" sz="1600" b="1" dirty="0">
                <a:solidFill>
                  <a:schemeClr val="bg1"/>
                </a:solidFill>
              </a:rPr>
              <a:t>Debe hacerse una distinción entre el concepto lógico de un tipo de datos y su implementación física en un programa de computadora</a:t>
            </a:r>
            <a:r>
              <a:rPr lang="es-MX" sz="1600" dirty="0">
                <a:solidFill>
                  <a:schemeClr val="bg1"/>
                </a:solidFill>
              </a:rPr>
              <a:t>. Por ejemplo, hay dos implementaciones tradicionales para el tipo de datos de lista: la lista vinculada y la lista basada en Array. Por tanto, el tipo de datos de lista se puede implementar mediante una lista enlazada o un </a:t>
            </a:r>
            <a:r>
              <a:rPr lang="es-MX" sz="1600" dirty="0" err="1">
                <a:solidFill>
                  <a:schemeClr val="bg1"/>
                </a:solidFill>
              </a:rPr>
              <a:t>Arrayz</a:t>
            </a:r>
            <a:r>
              <a:rPr lang="es-MX" sz="1600" dirty="0">
                <a:solidFill>
                  <a:schemeClr val="bg1"/>
                </a:solidFill>
              </a:rPr>
              <a:t>. Incluso el término “Array" es ambiguo en el sentido de que puede referirse a un tipo de datos o una implementación. “Array” se usa comúnmente en programación de computadoras para significar un bloque contiguo de ubicaciones de memoria, donde cada ubicación de memoria almacena un elemento de datos de longitud fija. Con este significado, un Array es una estructura de datos física. Sin embargo, un Array también puede significar un tipo de datos lógicos compuesto por una colección (típicamente homogénea) de elementos de datos, con cada elemento de datos identificado por un número de índice. Es posible implementar Array de muchas formas diferentes.</a:t>
            </a:r>
            <a:endParaRPr lang="es-AR" sz="1600" b="1" dirty="0">
              <a:solidFill>
                <a:schemeClr val="bg1"/>
              </a:solidFill>
            </a:endParaRPr>
          </a:p>
        </p:txBody>
      </p:sp>
    </p:spTree>
    <p:extLst>
      <p:ext uri="{BB962C8B-B14F-4D97-AF65-F5344CB8AC3E}">
        <p14:creationId xmlns:p14="http://schemas.microsoft.com/office/powerpoint/2010/main" xmlns="" val="2612593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FBF918-BF26-4532-BD01-B8196E86166A}"/>
              </a:ext>
            </a:extLst>
          </p:cNvPr>
          <p:cNvSpPr>
            <a:spLocks noGrp="1"/>
          </p:cNvSpPr>
          <p:nvPr>
            <p:ph type="title"/>
          </p:nvPr>
        </p:nvSpPr>
        <p:spPr>
          <a:xfrm>
            <a:off x="430236" y="124124"/>
            <a:ext cx="10515600" cy="765843"/>
          </a:xfrm>
        </p:spPr>
        <p:txBody>
          <a:bodyPr>
            <a:normAutofit/>
          </a:bodyPr>
          <a:lstStyle/>
          <a:p>
            <a:r>
              <a:rPr lang="es-MX" sz="3600" dirty="0">
                <a:solidFill>
                  <a:schemeClr val="bg1"/>
                </a:solidFill>
              </a:rPr>
              <a:t>Tipos de datos abstractos y estructuras de datos</a:t>
            </a:r>
            <a:endParaRPr lang="es-AR" sz="3600" dirty="0">
              <a:solidFill>
                <a:schemeClr val="bg1"/>
              </a:solidFill>
            </a:endParaRPr>
          </a:p>
        </p:txBody>
      </p:sp>
      <p:sp>
        <p:nvSpPr>
          <p:cNvPr id="27" name="CuadroTexto 26">
            <a:extLst>
              <a:ext uri="{FF2B5EF4-FFF2-40B4-BE49-F238E27FC236}">
                <a16:creationId xmlns:a16="http://schemas.microsoft.com/office/drawing/2014/main" xmlns="" id="{266E86AF-A527-4B25-9108-82A630F2B781}"/>
              </a:ext>
            </a:extLst>
          </p:cNvPr>
          <p:cNvSpPr txBox="1"/>
          <p:nvPr/>
        </p:nvSpPr>
        <p:spPr>
          <a:xfrm>
            <a:off x="789827" y="1077290"/>
            <a:ext cx="7632279" cy="5262979"/>
          </a:xfrm>
          <a:prstGeom prst="rect">
            <a:avLst/>
          </a:prstGeom>
          <a:noFill/>
        </p:spPr>
        <p:txBody>
          <a:bodyPr wrap="square">
            <a:spAutoFit/>
          </a:bodyPr>
          <a:lstStyle/>
          <a:p>
            <a:r>
              <a:rPr lang="es-MX" sz="1600" dirty="0">
                <a:solidFill>
                  <a:schemeClr val="bg1"/>
                </a:solidFill>
              </a:rPr>
              <a:t>Un </a:t>
            </a:r>
            <a:r>
              <a:rPr lang="es-MX" sz="1600" b="1" dirty="0">
                <a:solidFill>
                  <a:schemeClr val="bg1"/>
                </a:solidFill>
              </a:rPr>
              <a:t>tipo de datos abstracto (ADT) </a:t>
            </a:r>
            <a:r>
              <a:rPr lang="es-MX" sz="1600" dirty="0">
                <a:solidFill>
                  <a:schemeClr val="bg1"/>
                </a:solidFill>
              </a:rPr>
              <a:t>es la realización de un tipo de datos como un componente de software.</a:t>
            </a:r>
          </a:p>
          <a:p>
            <a:r>
              <a:rPr lang="es-MX" sz="1600" dirty="0">
                <a:solidFill>
                  <a:schemeClr val="bg1"/>
                </a:solidFill>
              </a:rPr>
              <a:t>La interfaz del ADT se define en términos de un tipo y un conjunto de operaciones en ese tipo.</a:t>
            </a:r>
          </a:p>
          <a:p>
            <a:r>
              <a:rPr lang="es-MX" sz="1600" dirty="0">
                <a:solidFill>
                  <a:schemeClr val="bg1"/>
                </a:solidFill>
              </a:rPr>
              <a:t> El comportamiento de cada operación está determinado por sus entradas y salidas. </a:t>
            </a:r>
          </a:p>
          <a:p>
            <a:r>
              <a:rPr lang="es-MX" sz="1600" dirty="0">
                <a:solidFill>
                  <a:schemeClr val="bg1"/>
                </a:solidFill>
              </a:rPr>
              <a:t>Un ADT no especifica cómo se implementa el tipo de datos. Estos detalles de implementación están ocultos para el usuario del ADT y protegidos del acceso externo, un concepto conocido como </a:t>
            </a:r>
            <a:r>
              <a:rPr lang="es-MX" sz="1600" b="1" dirty="0">
                <a:solidFill>
                  <a:schemeClr val="bg1"/>
                </a:solidFill>
              </a:rPr>
              <a:t>encapsulación</a:t>
            </a:r>
            <a:r>
              <a:rPr lang="es-MX" sz="1600" dirty="0">
                <a:solidFill>
                  <a:schemeClr val="bg1"/>
                </a:solidFill>
              </a:rPr>
              <a:t>. </a:t>
            </a:r>
            <a:br>
              <a:rPr lang="es-MX" sz="1600" dirty="0">
                <a:solidFill>
                  <a:schemeClr val="bg1"/>
                </a:solidFill>
              </a:rPr>
            </a:br>
            <a:r>
              <a:rPr lang="es-MX" sz="1600" dirty="0">
                <a:solidFill>
                  <a:schemeClr val="bg1"/>
                </a:solidFill>
              </a:rPr>
              <a:t/>
            </a:r>
            <a:br>
              <a:rPr lang="es-MX" sz="1600" dirty="0">
                <a:solidFill>
                  <a:schemeClr val="bg1"/>
                </a:solidFill>
              </a:rPr>
            </a:br>
            <a:r>
              <a:rPr lang="es-MX" sz="1600" b="1" dirty="0">
                <a:solidFill>
                  <a:schemeClr val="bg1"/>
                </a:solidFill>
              </a:rPr>
              <a:t>Una estructura de datos </a:t>
            </a:r>
            <a:r>
              <a:rPr lang="es-MX" sz="1600" dirty="0">
                <a:solidFill>
                  <a:schemeClr val="bg1"/>
                </a:solidFill>
              </a:rPr>
              <a:t>es la implementación de un ADT. En un lenguaje orientado a objetos como C++, un ADT y su implementación juntos forman una </a:t>
            </a:r>
            <a:r>
              <a:rPr lang="es-MX" sz="1600" b="1" dirty="0">
                <a:solidFill>
                  <a:schemeClr val="bg1"/>
                </a:solidFill>
              </a:rPr>
              <a:t>clase</a:t>
            </a:r>
            <a:r>
              <a:rPr lang="es-MX" sz="1600" dirty="0">
                <a:solidFill>
                  <a:schemeClr val="bg1"/>
                </a:solidFill>
              </a:rPr>
              <a:t>. Cada operación asociada con el ADT se implementa mediante una </a:t>
            </a:r>
            <a:r>
              <a:rPr lang="es-MX" sz="1600" b="1" dirty="0">
                <a:solidFill>
                  <a:schemeClr val="bg1"/>
                </a:solidFill>
              </a:rPr>
              <a:t>función o método miembro</a:t>
            </a:r>
            <a:r>
              <a:rPr lang="es-MX" sz="1600" dirty="0">
                <a:solidFill>
                  <a:schemeClr val="bg1"/>
                </a:solidFill>
              </a:rPr>
              <a:t>. Las variables que definen el espacio requerido por un elemento de datos se denominan </a:t>
            </a:r>
            <a:r>
              <a:rPr lang="es-MX" sz="1600" b="1" dirty="0">
                <a:solidFill>
                  <a:schemeClr val="bg1"/>
                </a:solidFill>
              </a:rPr>
              <a:t>miembros de datos</a:t>
            </a:r>
            <a:r>
              <a:rPr lang="es-MX" sz="1600" dirty="0">
                <a:solidFill>
                  <a:schemeClr val="bg1"/>
                </a:solidFill>
              </a:rPr>
              <a:t>. </a:t>
            </a:r>
          </a:p>
          <a:p>
            <a:endParaRPr lang="es-MX" sz="1600" dirty="0">
              <a:solidFill>
                <a:schemeClr val="bg1"/>
              </a:solidFill>
            </a:endParaRPr>
          </a:p>
          <a:p>
            <a:r>
              <a:rPr lang="es-MX" sz="1600" dirty="0">
                <a:solidFill>
                  <a:schemeClr val="bg1"/>
                </a:solidFill>
              </a:rPr>
              <a:t>Un </a:t>
            </a:r>
            <a:r>
              <a:rPr lang="es-MX" sz="1600" b="1" dirty="0">
                <a:solidFill>
                  <a:schemeClr val="bg1"/>
                </a:solidFill>
              </a:rPr>
              <a:t>objeto</a:t>
            </a:r>
            <a:r>
              <a:rPr lang="es-MX" sz="1600" dirty="0">
                <a:solidFill>
                  <a:schemeClr val="bg1"/>
                </a:solidFill>
              </a:rPr>
              <a:t> es una instancia de una clase, es decir, algo que se crea y ocupa almacenamiento durante la ejecución de un programa de computadora. </a:t>
            </a:r>
            <a:r>
              <a:rPr lang="es-MX" sz="1600" dirty="0">
                <a:solidFill>
                  <a:schemeClr val="accent5">
                    <a:lumMod val="60000"/>
                    <a:lumOff val="40000"/>
                  </a:schemeClr>
                </a:solidFill>
              </a:rPr>
              <a:t>El término "estructura de datos" a menudo se refiere a los datos almacenados en la memoria principal de una computadora</a:t>
            </a:r>
            <a:r>
              <a:rPr lang="es-MX" sz="1600" dirty="0">
                <a:solidFill>
                  <a:schemeClr val="bg1"/>
                </a:solidFill>
              </a:rPr>
              <a:t>. El término relacionado estructura de archivos a menudo se refiere a la organización de datos en el almacenamiento periférico, como una unidad de disco o un </a:t>
            </a:r>
            <a:r>
              <a:rPr lang="es-MX" sz="1600" dirty="0" err="1">
                <a:solidFill>
                  <a:schemeClr val="bg1"/>
                </a:solidFill>
              </a:rPr>
              <a:t>PenDrive</a:t>
            </a:r>
            <a:r>
              <a:rPr lang="es-MX" sz="1600" dirty="0">
                <a:solidFill>
                  <a:schemeClr val="bg1"/>
                </a:solidFill>
              </a:rPr>
              <a:t>.</a:t>
            </a:r>
            <a:endParaRPr lang="es-AR" sz="1600" b="1" dirty="0">
              <a:solidFill>
                <a:schemeClr val="bg1"/>
              </a:solidFill>
            </a:endParaRPr>
          </a:p>
        </p:txBody>
      </p:sp>
      <p:pic>
        <p:nvPicPr>
          <p:cNvPr id="5" name="Imagen 4">
            <a:extLst>
              <a:ext uri="{FF2B5EF4-FFF2-40B4-BE49-F238E27FC236}">
                <a16:creationId xmlns:a16="http://schemas.microsoft.com/office/drawing/2014/main" xmlns="" id="{EA3AA1B0-3F05-4230-9375-E7C5CB5085AE}"/>
              </a:ext>
            </a:extLst>
          </p:cNvPr>
          <p:cNvPicPr>
            <a:picLocks noChangeAspect="1"/>
          </p:cNvPicPr>
          <p:nvPr/>
        </p:nvPicPr>
        <p:blipFill>
          <a:blip r:embed="rId2">
            <a:duotone>
              <a:prstClr val="black"/>
              <a:schemeClr val="accent1">
                <a:tint val="45000"/>
                <a:satMod val="400000"/>
              </a:schemeClr>
            </a:duotone>
          </a:blip>
          <a:stretch>
            <a:fillRect/>
          </a:stretch>
        </p:blipFill>
        <p:spPr>
          <a:xfrm>
            <a:off x="8922271" y="2149642"/>
            <a:ext cx="2479902" cy="3284492"/>
          </a:xfrm>
          <a:prstGeom prst="rect">
            <a:avLst/>
          </a:prstGeom>
        </p:spPr>
      </p:pic>
    </p:spTree>
    <p:extLst>
      <p:ext uri="{BB962C8B-B14F-4D97-AF65-F5344CB8AC3E}">
        <p14:creationId xmlns:p14="http://schemas.microsoft.com/office/powerpoint/2010/main" xmlns="" val="817502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FBF918-BF26-4532-BD01-B8196E86166A}"/>
              </a:ext>
            </a:extLst>
          </p:cNvPr>
          <p:cNvSpPr>
            <a:spLocks noGrp="1"/>
          </p:cNvSpPr>
          <p:nvPr>
            <p:ph type="title"/>
          </p:nvPr>
        </p:nvSpPr>
        <p:spPr>
          <a:xfrm>
            <a:off x="472440" y="124124"/>
            <a:ext cx="10515600" cy="765843"/>
          </a:xfrm>
        </p:spPr>
        <p:txBody>
          <a:bodyPr>
            <a:normAutofit/>
          </a:bodyPr>
          <a:lstStyle/>
          <a:p>
            <a:r>
              <a:rPr lang="es-MX" sz="3600" dirty="0">
                <a:solidFill>
                  <a:schemeClr val="bg1"/>
                </a:solidFill>
              </a:rPr>
              <a:t>Tipos de datos abstractos y estructuras de datos</a:t>
            </a:r>
            <a:endParaRPr lang="es-AR" sz="3600" dirty="0">
              <a:solidFill>
                <a:schemeClr val="bg1"/>
              </a:solidFill>
            </a:endParaRPr>
          </a:p>
        </p:txBody>
      </p:sp>
      <p:sp>
        <p:nvSpPr>
          <p:cNvPr id="27" name="CuadroTexto 26">
            <a:extLst>
              <a:ext uri="{FF2B5EF4-FFF2-40B4-BE49-F238E27FC236}">
                <a16:creationId xmlns:a16="http://schemas.microsoft.com/office/drawing/2014/main" xmlns="" id="{266E86AF-A527-4B25-9108-82A630F2B781}"/>
              </a:ext>
            </a:extLst>
          </p:cNvPr>
          <p:cNvSpPr txBox="1"/>
          <p:nvPr/>
        </p:nvSpPr>
        <p:spPr>
          <a:xfrm>
            <a:off x="486508" y="889967"/>
            <a:ext cx="11301663" cy="3046988"/>
          </a:xfrm>
          <a:prstGeom prst="rect">
            <a:avLst/>
          </a:prstGeom>
          <a:noFill/>
        </p:spPr>
        <p:txBody>
          <a:bodyPr wrap="square">
            <a:spAutoFit/>
          </a:bodyPr>
          <a:lstStyle/>
          <a:p>
            <a:r>
              <a:rPr lang="es-MX" sz="1600" dirty="0">
                <a:solidFill>
                  <a:schemeClr val="bg1"/>
                </a:solidFill>
              </a:rPr>
              <a:t>El concepto de ADT es un ejemplo de un principio importante que debe ser entendido por cualquier informático </a:t>
            </a:r>
            <a:r>
              <a:rPr lang="es-MX" sz="1600" dirty="0" smtClean="0">
                <a:solidFill>
                  <a:schemeClr val="bg1"/>
                </a:solidFill>
              </a:rPr>
              <a:t>exitoso: </a:t>
            </a:r>
            <a:r>
              <a:rPr lang="es-MX" sz="1600" b="1" dirty="0" smtClean="0">
                <a:solidFill>
                  <a:schemeClr val="bg1"/>
                </a:solidFill>
              </a:rPr>
              <a:t>gestionar la complejidad a través de la abstracción</a:t>
            </a:r>
            <a:r>
              <a:rPr lang="es-MX" sz="1600" dirty="0" smtClean="0">
                <a:solidFill>
                  <a:schemeClr val="bg1"/>
                </a:solidFill>
              </a:rPr>
              <a:t>. </a:t>
            </a:r>
            <a:r>
              <a:rPr lang="es-MX" sz="1600" b="1" dirty="0">
                <a:solidFill>
                  <a:schemeClr val="bg1"/>
                </a:solidFill>
              </a:rPr>
              <a:t>Un tema central de la informática es la complejidad y las técnicas para manejarla</a:t>
            </a:r>
            <a:r>
              <a:rPr lang="es-MX" sz="1600" dirty="0" smtClean="0">
                <a:solidFill>
                  <a:schemeClr val="bg1"/>
                </a:solidFill>
              </a:rPr>
              <a:t>. </a:t>
            </a:r>
            <a:r>
              <a:rPr lang="es-MX" sz="1600" dirty="0">
                <a:solidFill>
                  <a:schemeClr val="bg1"/>
                </a:solidFill>
              </a:rPr>
              <a:t>Los seres humanos se enfrentan a la complejidad asignando una etiqueta a un conjunto de objetos o conceptos y luego manipulando la etiqueta en lugar del conjunto. Los psicólogos cognitivos llaman metáfora a esta etiqueta. Una etiqueta en particular puede estar relacionada con otras piezas de información u otras etiquetas. A esta colección, a su vez, se le puede dar una etiqueta, formando una jerarquía de conceptos y etiquetas. Esta jerarquía de etiquetas nos permite centrarnos en cuestiones importantes ignorando detalles innecesarios.</a:t>
            </a:r>
          </a:p>
          <a:p>
            <a:endParaRPr lang="es-MX" sz="1600" b="1" dirty="0">
              <a:solidFill>
                <a:schemeClr val="bg1"/>
              </a:solidFill>
            </a:endParaRPr>
          </a:p>
          <a:p>
            <a:r>
              <a:rPr lang="es-MX" sz="1600" dirty="0">
                <a:solidFill>
                  <a:schemeClr val="bg1"/>
                </a:solidFill>
              </a:rPr>
              <a:t>Considere cómo podría realizar el proceso de diseño de un programa informático complejo que implemente y manipule un ADT. El ADT se implementa en una parte del programa mediante una estructura de datos particular. Al diseñar las partes del programa que utilizan el ADT, puede pensar en términos de operaciones sobre el tipo de datos sin preocuparse por la implementación de la estructura de datos. Sin esta capacidad para simplificar su pensamiento sobre un programa complejo, no tendría ninguna esperanza de comprenderlo o implementarlo.</a:t>
            </a:r>
            <a:endParaRPr lang="es-AR" sz="1600" b="1" dirty="0">
              <a:solidFill>
                <a:schemeClr val="bg1"/>
              </a:solidFill>
            </a:endParaRPr>
          </a:p>
        </p:txBody>
      </p:sp>
      <p:sp>
        <p:nvSpPr>
          <p:cNvPr id="5" name="CuadroTexto 4">
            <a:extLst>
              <a:ext uri="{FF2B5EF4-FFF2-40B4-BE49-F238E27FC236}">
                <a16:creationId xmlns:a16="http://schemas.microsoft.com/office/drawing/2014/main" xmlns="" id="{CFBC90BA-7A45-447B-B302-AFFC2809AE46}"/>
              </a:ext>
            </a:extLst>
          </p:cNvPr>
          <p:cNvSpPr txBox="1"/>
          <p:nvPr/>
        </p:nvSpPr>
        <p:spPr>
          <a:xfrm>
            <a:off x="486508" y="3933109"/>
            <a:ext cx="6098344" cy="2800767"/>
          </a:xfrm>
          <a:prstGeom prst="rect">
            <a:avLst/>
          </a:prstGeom>
          <a:noFill/>
        </p:spPr>
        <p:txBody>
          <a:bodyPr wrap="square">
            <a:spAutoFit/>
          </a:bodyPr>
          <a:lstStyle/>
          <a:p>
            <a:r>
              <a:rPr lang="es-AR" sz="1600" dirty="0">
                <a:solidFill>
                  <a:schemeClr val="bg1"/>
                </a:solidFill>
              </a:rPr>
              <a:t>Los tipos de datos tienen una forma tanto lógica como física. La definición del tipo de datos en términos de un ADT es su forma lógica. La implementación del tipo de datos como estructura de datos es su forma física. La figura </a:t>
            </a:r>
            <a:r>
              <a:rPr lang="es-AR" sz="1600" dirty="0" smtClean="0">
                <a:solidFill>
                  <a:schemeClr val="bg1"/>
                </a:solidFill>
              </a:rPr>
              <a:t> </a:t>
            </a:r>
            <a:r>
              <a:rPr lang="es-AR" sz="1600" dirty="0">
                <a:solidFill>
                  <a:schemeClr val="bg1"/>
                </a:solidFill>
              </a:rPr>
              <a:t>ilustra esta relación entre formas lógicas y físicas para tipos de datos. Cuando implementa un ADT, está tratando con la forma física del tipo de datos asociado. Cuando usa un ADT en otra parte de su programa, le preocupa la forma lógica del tipo de datos asociado. Algunas secciones de este libro se centran en implementaciones físicas para una estructura de datos determinada. Otras secciones utilizan el ADT lógico para la estructura de datos en el contexto de una tarea de nivel superior.</a:t>
            </a:r>
          </a:p>
        </p:txBody>
      </p:sp>
      <p:pic>
        <p:nvPicPr>
          <p:cNvPr id="6" name="Imagen 5">
            <a:extLst>
              <a:ext uri="{FF2B5EF4-FFF2-40B4-BE49-F238E27FC236}">
                <a16:creationId xmlns:a16="http://schemas.microsoft.com/office/drawing/2014/main" xmlns="" id="{AA5C20F8-6E2C-46E4-8984-1166AA2F959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xmlns="">
                  <a14:imgLayer r:embed="rId3">
                    <a14:imgEffect>
                      <a14:colorTemperature colorTemp="4700"/>
                    </a14:imgEffect>
                  </a14:imgLayer>
                </a14:imgProps>
              </a:ext>
            </a:extLst>
          </a:blip>
          <a:stretch>
            <a:fillRect/>
          </a:stretch>
        </p:blipFill>
        <p:spPr>
          <a:xfrm>
            <a:off x="7385540" y="3933109"/>
            <a:ext cx="3911882" cy="2513719"/>
          </a:xfrm>
          <a:prstGeom prst="rect">
            <a:avLst/>
          </a:prstGeom>
        </p:spPr>
      </p:pic>
    </p:spTree>
    <p:extLst>
      <p:ext uri="{BB962C8B-B14F-4D97-AF65-F5344CB8AC3E}">
        <p14:creationId xmlns:p14="http://schemas.microsoft.com/office/powerpoint/2010/main" xmlns="" val="1082214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xmlns="" id="{1A8399BC-6E0C-4094-80F9-07D1C96842B6}"/>
              </a:ext>
            </a:extLst>
          </p:cNvPr>
          <p:cNvSpPr txBox="1"/>
          <p:nvPr/>
        </p:nvSpPr>
        <p:spPr>
          <a:xfrm>
            <a:off x="6208295" y="2638744"/>
            <a:ext cx="6096000" cy="923330"/>
          </a:xfrm>
          <a:prstGeom prst="rect">
            <a:avLst/>
          </a:prstGeom>
          <a:noFill/>
        </p:spPr>
        <p:txBody>
          <a:bodyPr wrap="square">
            <a:spAutoFit/>
          </a:bodyPr>
          <a:lstStyle/>
          <a:p>
            <a:r>
              <a:rPr lang="en-US" sz="5400" dirty="0">
                <a:solidFill>
                  <a:schemeClr val="bg1"/>
                </a:solidFill>
                <a:latin typeface="+mj-lt"/>
              </a:rPr>
              <a:t>Data Structures </a:t>
            </a:r>
            <a:endParaRPr lang="es-AR" sz="5400" dirty="0">
              <a:solidFill>
                <a:schemeClr val="bg1"/>
              </a:solidFill>
              <a:latin typeface="+mj-lt"/>
            </a:endParaRPr>
          </a:p>
        </p:txBody>
      </p:sp>
      <p:cxnSp>
        <p:nvCxnSpPr>
          <p:cNvPr id="3" name="Conector recto 2">
            <a:extLst>
              <a:ext uri="{FF2B5EF4-FFF2-40B4-BE49-F238E27FC236}">
                <a16:creationId xmlns:a16="http://schemas.microsoft.com/office/drawing/2014/main" xmlns="" id="{FCDC49BD-3E56-4F61-BC55-FE082930A009}"/>
              </a:ext>
            </a:extLst>
          </p:cNvPr>
          <p:cNvCxnSpPr/>
          <p:nvPr/>
        </p:nvCxnSpPr>
        <p:spPr>
          <a:xfrm>
            <a:off x="8005011" y="3561347"/>
            <a:ext cx="49249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12452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B401B50-0ED9-4D9E-8E03-2C34E33F178F}"/>
              </a:ext>
            </a:extLst>
          </p:cNvPr>
          <p:cNvSpPr>
            <a:spLocks noGrp="1"/>
          </p:cNvSpPr>
          <p:nvPr>
            <p:ph type="title"/>
          </p:nvPr>
        </p:nvSpPr>
        <p:spPr>
          <a:xfrm>
            <a:off x="697522" y="357997"/>
            <a:ext cx="8952913" cy="915953"/>
          </a:xfrm>
        </p:spPr>
        <p:txBody>
          <a:bodyPr>
            <a:normAutofit fontScale="90000"/>
          </a:bodyPr>
          <a:lstStyle/>
          <a:p>
            <a:r>
              <a:rPr lang="es-MX" sz="3200" dirty="0">
                <a:solidFill>
                  <a:schemeClr val="bg1">
                    <a:lumMod val="65000"/>
                  </a:schemeClr>
                </a:solidFill>
              </a:rPr>
              <a:t/>
            </a:r>
            <a:br>
              <a:rPr lang="es-MX" sz="3200" dirty="0">
                <a:solidFill>
                  <a:schemeClr val="bg1">
                    <a:lumMod val="65000"/>
                  </a:schemeClr>
                </a:solidFill>
              </a:rPr>
            </a:br>
            <a:r>
              <a:rPr lang="es-AR" sz="2000" dirty="0">
                <a:solidFill>
                  <a:schemeClr val="bg1">
                    <a:lumMod val="65000"/>
                  </a:schemeClr>
                </a:solidFill>
              </a:rPr>
              <a:t>TECNICATURA SUPERIOR EN ANÁLISIS DE SISTEMAS </a:t>
            </a:r>
            <a:br>
              <a:rPr lang="es-AR" sz="2000" dirty="0">
                <a:solidFill>
                  <a:schemeClr val="bg1">
                    <a:lumMod val="65000"/>
                  </a:schemeClr>
                </a:solidFill>
              </a:rPr>
            </a:br>
            <a:r>
              <a:rPr lang="es-MX" sz="2000" dirty="0">
                <a:solidFill>
                  <a:schemeClr val="bg1">
                    <a:lumMod val="65000"/>
                  </a:schemeClr>
                </a:solidFill>
              </a:rPr>
              <a:t>Sobre la Resolución de la Carrera</a:t>
            </a:r>
            <a:endParaRPr lang="es-AR" sz="1600" dirty="0">
              <a:solidFill>
                <a:schemeClr val="bg1">
                  <a:lumMod val="65000"/>
                </a:schemeClr>
              </a:solidFill>
            </a:endParaRPr>
          </a:p>
        </p:txBody>
      </p:sp>
      <p:sp>
        <p:nvSpPr>
          <p:cNvPr id="3" name="Marcador de contenido 2">
            <a:extLst>
              <a:ext uri="{FF2B5EF4-FFF2-40B4-BE49-F238E27FC236}">
                <a16:creationId xmlns:a16="http://schemas.microsoft.com/office/drawing/2014/main" xmlns="" id="{B4882D27-CD2A-4FF5-A85B-12DDDFE69250}"/>
              </a:ext>
            </a:extLst>
          </p:cNvPr>
          <p:cNvSpPr>
            <a:spLocks noGrp="1"/>
          </p:cNvSpPr>
          <p:nvPr>
            <p:ph idx="1"/>
          </p:nvPr>
        </p:nvSpPr>
        <p:spPr>
          <a:xfrm>
            <a:off x="697522" y="1690688"/>
            <a:ext cx="10725443" cy="4351338"/>
          </a:xfrm>
        </p:spPr>
        <p:txBody>
          <a:bodyPr>
            <a:normAutofit/>
          </a:bodyPr>
          <a:lstStyle/>
          <a:p>
            <a:pPr marL="0" indent="0">
              <a:buNone/>
            </a:pPr>
            <a:r>
              <a:rPr lang="es-MX" sz="1400" dirty="0">
                <a:solidFill>
                  <a:schemeClr val="bg1">
                    <a:lumMod val="65000"/>
                  </a:schemeClr>
                </a:solidFill>
              </a:rPr>
              <a:t>Módulo: Algoritmos y Estructuras de datos III                                      </a:t>
            </a:r>
            <a:r>
              <a:rPr lang="es-AR" sz="1400" dirty="0">
                <a:solidFill>
                  <a:schemeClr val="bg1">
                    <a:lumMod val="65000"/>
                  </a:schemeClr>
                </a:solidFill>
              </a:rPr>
              <a:t>Resolución 6790/19</a:t>
            </a:r>
            <a:r>
              <a:rPr lang="es-MX" sz="1400" dirty="0">
                <a:solidFill>
                  <a:schemeClr val="bg1">
                    <a:lumMod val="65000"/>
                  </a:schemeClr>
                </a:solidFill>
              </a:rPr>
              <a:t> - Carga Horaria: 128 horas reloj </a:t>
            </a:r>
            <a:br>
              <a:rPr lang="es-MX" sz="1400" dirty="0">
                <a:solidFill>
                  <a:schemeClr val="bg1">
                    <a:lumMod val="65000"/>
                  </a:schemeClr>
                </a:solidFill>
              </a:rPr>
            </a:br>
            <a:r>
              <a:rPr lang="es-MX" sz="1400" dirty="0">
                <a:solidFill>
                  <a:schemeClr val="bg1">
                    <a:lumMod val="65000"/>
                  </a:schemeClr>
                </a:solidFill>
              </a:rPr>
              <a:t/>
            </a:r>
            <a:br>
              <a:rPr lang="es-MX" sz="1400" dirty="0">
                <a:solidFill>
                  <a:schemeClr val="bg1">
                    <a:lumMod val="65000"/>
                  </a:schemeClr>
                </a:solidFill>
              </a:rPr>
            </a:br>
            <a:r>
              <a:rPr lang="es-MX" sz="1400" b="1" dirty="0">
                <a:solidFill>
                  <a:schemeClr val="bg1">
                    <a:lumMod val="65000"/>
                  </a:schemeClr>
                </a:solidFill>
              </a:rPr>
              <a:t>Síntesis introductoria </a:t>
            </a:r>
            <a:r>
              <a:rPr lang="es-MX" sz="1400" dirty="0">
                <a:solidFill>
                  <a:schemeClr val="bg1">
                    <a:lumMod val="65000"/>
                  </a:schemeClr>
                </a:solidFill>
              </a:rPr>
              <a:t/>
            </a:r>
            <a:br>
              <a:rPr lang="es-MX" sz="1400" dirty="0">
                <a:solidFill>
                  <a:schemeClr val="bg1">
                    <a:lumMod val="65000"/>
                  </a:schemeClr>
                </a:solidFill>
              </a:rPr>
            </a:br>
            <a:r>
              <a:rPr lang="es-MX" sz="1400" dirty="0">
                <a:solidFill>
                  <a:schemeClr val="bg1">
                    <a:lumMod val="65000"/>
                  </a:schemeClr>
                </a:solidFill>
              </a:rPr>
              <a:t>Este módulo presenta una profundización de la materia Algoritmos y Estructura de Datos I y II. Se conoce que el mundo real tiene problemas que no se pueden modelar con estructuras de datos simples, por eso es que se requieren de estructuras no lineales y recursivas. En esta materia se abordan esas estructuras de datos, sus fundamentos matemáticos y utilización. Asimismo, se abordaran estructuras de datos recursivas, que presentan mayor nivel de complejidad y son más eficientes. </a:t>
            </a:r>
            <a:br>
              <a:rPr lang="es-MX" sz="1400" dirty="0">
                <a:solidFill>
                  <a:schemeClr val="bg1">
                    <a:lumMod val="65000"/>
                  </a:schemeClr>
                </a:solidFill>
              </a:rPr>
            </a:br>
            <a:r>
              <a:rPr lang="es-MX" sz="1400" dirty="0">
                <a:solidFill>
                  <a:schemeClr val="bg1">
                    <a:lumMod val="65000"/>
                  </a:schemeClr>
                </a:solidFill>
              </a:rPr>
              <a:t/>
            </a:r>
            <a:br>
              <a:rPr lang="es-MX" sz="1400" dirty="0">
                <a:solidFill>
                  <a:schemeClr val="bg1">
                    <a:lumMod val="65000"/>
                  </a:schemeClr>
                </a:solidFill>
              </a:rPr>
            </a:br>
            <a:r>
              <a:rPr lang="es-MX" sz="1400" b="1" dirty="0">
                <a:solidFill>
                  <a:schemeClr val="bg1">
                    <a:lumMod val="65000"/>
                  </a:schemeClr>
                </a:solidFill>
              </a:rPr>
              <a:t>Capacidades profesionales</a:t>
            </a:r>
            <a:r>
              <a:rPr lang="es-MX" sz="1400" dirty="0">
                <a:solidFill>
                  <a:schemeClr val="bg1">
                    <a:lumMod val="65000"/>
                  </a:schemeClr>
                </a:solidFill>
              </a:rPr>
              <a:t/>
            </a:r>
            <a:br>
              <a:rPr lang="es-MX" sz="1400" dirty="0">
                <a:solidFill>
                  <a:schemeClr val="bg1">
                    <a:lumMod val="65000"/>
                  </a:schemeClr>
                </a:solidFill>
              </a:rPr>
            </a:br>
            <a:r>
              <a:rPr lang="es-MX" sz="1400" dirty="0">
                <a:solidFill>
                  <a:schemeClr val="bg1">
                    <a:lumMod val="65000"/>
                  </a:schemeClr>
                </a:solidFill>
              </a:rPr>
              <a:t> Se espera que al finalizar el cursado del módulo los estudiantes sean capaces de:  Conocer los fundamentos matemáticos de las estructuras de datos.  Utilizar herramientas algorítmicas para la resolución de problemas reales.  Modelar problemas del mundo real con estructuras de datos no lineales y recursivas.</a:t>
            </a:r>
            <a:br>
              <a:rPr lang="es-MX" sz="1400" dirty="0">
                <a:solidFill>
                  <a:schemeClr val="bg1">
                    <a:lumMod val="65000"/>
                  </a:schemeClr>
                </a:solidFill>
              </a:rPr>
            </a:br>
            <a:r>
              <a:rPr lang="es-MX" sz="1400" dirty="0">
                <a:solidFill>
                  <a:schemeClr val="bg1">
                    <a:lumMod val="65000"/>
                  </a:schemeClr>
                </a:solidFill>
              </a:rPr>
              <a:t/>
            </a:r>
            <a:br>
              <a:rPr lang="es-MX" sz="1400" dirty="0">
                <a:solidFill>
                  <a:schemeClr val="bg1">
                    <a:lumMod val="65000"/>
                  </a:schemeClr>
                </a:solidFill>
              </a:rPr>
            </a:br>
            <a:r>
              <a:rPr lang="es-MX" sz="1400" b="1" dirty="0">
                <a:solidFill>
                  <a:schemeClr val="bg1">
                    <a:lumMod val="65000"/>
                  </a:schemeClr>
                </a:solidFill>
              </a:rPr>
              <a:t>Contenidos </a:t>
            </a:r>
            <a:r>
              <a:rPr lang="es-MX" sz="1400" dirty="0">
                <a:solidFill>
                  <a:schemeClr val="bg1">
                    <a:lumMod val="65000"/>
                  </a:schemeClr>
                </a:solidFill>
              </a:rPr>
              <a:t/>
            </a:r>
            <a:br>
              <a:rPr lang="es-MX" sz="1400" dirty="0">
                <a:solidFill>
                  <a:schemeClr val="bg1">
                    <a:lumMod val="65000"/>
                  </a:schemeClr>
                </a:solidFill>
              </a:rPr>
            </a:br>
            <a:r>
              <a:rPr lang="es-MX" sz="1400" dirty="0">
                <a:solidFill>
                  <a:schemeClr val="bg1">
                    <a:lumMod val="65000"/>
                  </a:schemeClr>
                </a:solidFill>
              </a:rPr>
              <a:t>Estructura de datos recursivos: Listas, árboles y grafos. Distintas representaciones, sus estrategias de representación, resolución de problemas. Otras estructuras de datos: Listas Dinámicas. Colas, Pilas (representación, acceso y recorrido). Árboles: Binarios, Binarios de búsqueda, Arboles de búsqueda balaceados (representación, acceso y recorrido). Grafos: orientados, no orientados, sus distintas representaciones, lista de adyacencias y matriz de adyacencia.</a:t>
            </a:r>
            <a:br>
              <a:rPr lang="es-MX" sz="1400" dirty="0">
                <a:solidFill>
                  <a:schemeClr val="bg1">
                    <a:lumMod val="65000"/>
                  </a:schemeClr>
                </a:solidFill>
              </a:rPr>
            </a:br>
            <a:r>
              <a:rPr lang="es-MX" sz="1400" dirty="0">
                <a:solidFill>
                  <a:schemeClr val="bg1">
                    <a:lumMod val="65000"/>
                  </a:schemeClr>
                </a:solidFill>
              </a:rPr>
              <a:t/>
            </a:r>
            <a:br>
              <a:rPr lang="es-MX" sz="1400" dirty="0">
                <a:solidFill>
                  <a:schemeClr val="bg1">
                    <a:lumMod val="65000"/>
                  </a:schemeClr>
                </a:solidFill>
              </a:rPr>
            </a:br>
            <a:r>
              <a:rPr lang="es-MX" sz="1400" b="1" dirty="0">
                <a:solidFill>
                  <a:schemeClr val="bg1">
                    <a:lumMod val="65000"/>
                  </a:schemeClr>
                </a:solidFill>
              </a:rPr>
              <a:t>Perfil docente </a:t>
            </a:r>
            <a:r>
              <a:rPr lang="es-MX" sz="1400" dirty="0">
                <a:solidFill>
                  <a:schemeClr val="bg1">
                    <a:lumMod val="65000"/>
                  </a:schemeClr>
                </a:solidFill>
              </a:rPr>
              <a:t/>
            </a:r>
            <a:br>
              <a:rPr lang="es-MX" sz="1400" dirty="0">
                <a:solidFill>
                  <a:schemeClr val="bg1">
                    <a:lumMod val="65000"/>
                  </a:schemeClr>
                </a:solidFill>
              </a:rPr>
            </a:br>
            <a:r>
              <a:rPr lang="es-MX" sz="1400" dirty="0">
                <a:solidFill>
                  <a:schemeClr val="bg1">
                    <a:lumMod val="65000"/>
                  </a:schemeClr>
                </a:solidFill>
              </a:rPr>
              <a:t>Graduado en el nivel Superior que posea formación específica en los contenidos enunciados en este espacio curricular, con formación pedagógica que califique su ingreso y promoción en la carrera docente. </a:t>
            </a:r>
            <a:endParaRPr lang="es-AR" sz="1400" dirty="0">
              <a:solidFill>
                <a:schemeClr val="bg1">
                  <a:lumMod val="65000"/>
                </a:schemeClr>
              </a:solidFill>
            </a:endParaRPr>
          </a:p>
        </p:txBody>
      </p:sp>
      <p:sp>
        <p:nvSpPr>
          <p:cNvPr id="5" name="4 Rectángulo"/>
          <p:cNvSpPr/>
          <p:nvPr/>
        </p:nvSpPr>
        <p:spPr>
          <a:xfrm>
            <a:off x="7796343" y="290118"/>
            <a:ext cx="3605026" cy="369332"/>
          </a:xfrm>
          <a:prstGeom prst="rect">
            <a:avLst/>
          </a:prstGeom>
        </p:spPr>
        <p:txBody>
          <a:bodyPr wrap="none">
            <a:spAutoFit/>
          </a:bodyPr>
          <a:lstStyle/>
          <a:p>
            <a:r>
              <a:rPr lang="es-MX" dirty="0">
                <a:solidFill>
                  <a:schemeClr val="bg1"/>
                </a:solidFill>
              </a:rPr>
              <a:t>Algoritmos y Estructuras de datos III </a:t>
            </a:r>
            <a:endParaRPr lang="es-ES" dirty="0">
              <a:solidFill>
                <a:schemeClr val="bg1"/>
              </a:solidFill>
            </a:endParaRPr>
          </a:p>
        </p:txBody>
      </p:sp>
    </p:spTree>
    <p:extLst>
      <p:ext uri="{BB962C8B-B14F-4D97-AF65-F5344CB8AC3E}">
        <p14:creationId xmlns:p14="http://schemas.microsoft.com/office/powerpoint/2010/main" xmlns="" val="3642241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xmlns="" id="{9CEA51C6-E2C2-4830-BC44-20AAF980FC56}"/>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xmlns="" val="0"/>
              </a:ext>
            </a:extLst>
          </a:blip>
          <a:srcRect/>
          <a:stretch>
            <a:fillRect/>
          </a:stretch>
        </p:blipFill>
        <p:spPr bwMode="auto">
          <a:xfrm>
            <a:off x="6128151" y="1593578"/>
            <a:ext cx="5298831" cy="3528935"/>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uadroTexto 11">
            <a:extLst>
              <a:ext uri="{FF2B5EF4-FFF2-40B4-BE49-F238E27FC236}">
                <a16:creationId xmlns:a16="http://schemas.microsoft.com/office/drawing/2014/main" xmlns="" id="{CAA02C62-AC7D-47B1-9B3C-2398C3111436}"/>
              </a:ext>
            </a:extLst>
          </p:cNvPr>
          <p:cNvSpPr txBox="1"/>
          <p:nvPr/>
        </p:nvSpPr>
        <p:spPr>
          <a:xfrm>
            <a:off x="725906" y="2537190"/>
            <a:ext cx="4908885" cy="2585323"/>
          </a:xfrm>
          <a:prstGeom prst="rect">
            <a:avLst/>
          </a:prstGeom>
          <a:noFill/>
        </p:spPr>
        <p:txBody>
          <a:bodyPr wrap="square">
            <a:spAutoFit/>
          </a:bodyPr>
          <a:lstStyle/>
          <a:p>
            <a:r>
              <a:rPr lang="es-AR" dirty="0">
                <a:solidFill>
                  <a:schemeClr val="bg1"/>
                </a:solidFill>
              </a:rPr>
              <a:t>Una estructura de datos hace referencia a una colección de elementos y a la manera en que ésta se almacena en la  Memoria de la computadora y/o en algún dispositivo de memoria secundaria. Esta forma de almacenamiento determina la manera en que los datos se pueden recuperar. En este capítulo se presenta la estructura de datos tipo arreglo, que se utiliza para guardar información en la memoria principal.</a:t>
            </a:r>
          </a:p>
        </p:txBody>
      </p:sp>
      <p:sp>
        <p:nvSpPr>
          <p:cNvPr id="14" name="CuadroTexto 13">
            <a:extLst>
              <a:ext uri="{FF2B5EF4-FFF2-40B4-BE49-F238E27FC236}">
                <a16:creationId xmlns:a16="http://schemas.microsoft.com/office/drawing/2014/main" xmlns="" id="{AD8A38B8-D941-44BD-BA8D-5D66DCA38637}"/>
              </a:ext>
            </a:extLst>
          </p:cNvPr>
          <p:cNvSpPr txBox="1"/>
          <p:nvPr/>
        </p:nvSpPr>
        <p:spPr>
          <a:xfrm>
            <a:off x="739974" y="1548538"/>
            <a:ext cx="6096000" cy="590931"/>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n-US" dirty="0"/>
              <a:t>Data Structures </a:t>
            </a:r>
            <a:endParaRPr lang="es-AR" dirty="0"/>
          </a:p>
        </p:txBody>
      </p:sp>
      <p:sp>
        <p:nvSpPr>
          <p:cNvPr id="5" name="CuadroTexto 4">
            <a:extLst>
              <a:ext uri="{FF2B5EF4-FFF2-40B4-BE49-F238E27FC236}">
                <a16:creationId xmlns:a16="http://schemas.microsoft.com/office/drawing/2014/main" xmlns="" id="{EEBDC3D4-7E88-4EEB-9038-02C424026719}"/>
              </a:ext>
            </a:extLst>
          </p:cNvPr>
          <p:cNvSpPr txBox="1"/>
          <p:nvPr/>
        </p:nvSpPr>
        <p:spPr>
          <a:xfrm>
            <a:off x="8882062" y="5379554"/>
            <a:ext cx="2734210" cy="338554"/>
          </a:xfrm>
          <a:prstGeom prst="rect">
            <a:avLst/>
          </a:prstGeom>
          <a:noFill/>
        </p:spPr>
        <p:txBody>
          <a:bodyPr wrap="none" rtlCol="0">
            <a:spAutoFit/>
          </a:bodyPr>
          <a:lstStyle/>
          <a:p>
            <a:r>
              <a:rPr lang="es-AR" sz="1600" dirty="0" smtClean="0">
                <a:solidFill>
                  <a:schemeClr val="bg1"/>
                </a:solidFill>
              </a:rPr>
              <a:t>Mapa de Estructuras de Datos.</a:t>
            </a:r>
            <a:endParaRPr lang="es-AR" sz="1600" dirty="0">
              <a:solidFill>
                <a:schemeClr val="bg1"/>
              </a:solidFill>
            </a:endParaRPr>
          </a:p>
        </p:txBody>
      </p:sp>
      <p:cxnSp>
        <p:nvCxnSpPr>
          <p:cNvPr id="6" name="Conector recto 6">
            <a:extLst>
              <a:ext uri="{FF2B5EF4-FFF2-40B4-BE49-F238E27FC236}">
                <a16:creationId xmlns:a16="http://schemas.microsoft.com/office/drawing/2014/main" xmlns="" id="{DA94EE41-0036-4F7A-A467-51006BBC2C1A}"/>
              </a:ext>
            </a:extLst>
          </p:cNvPr>
          <p:cNvCxnSpPr/>
          <p:nvPr/>
        </p:nvCxnSpPr>
        <p:spPr>
          <a:xfrm flipV="1">
            <a:off x="7287065" y="5336829"/>
            <a:ext cx="4196861" cy="88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66897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6831158" y="3094276"/>
            <a:ext cx="2608263" cy="707886"/>
          </a:xfrm>
          <a:prstGeom prst="rect">
            <a:avLst/>
          </a:prstGeom>
          <a:noFill/>
        </p:spPr>
        <p:txBody>
          <a:bodyPr wrap="square">
            <a:spAutoFit/>
          </a:bodyPr>
          <a:lstStyle/>
          <a:p>
            <a:r>
              <a:rPr lang="es-AR" sz="4000" dirty="0" err="1" smtClean="0">
                <a:solidFill>
                  <a:schemeClr val="bg1"/>
                </a:solidFill>
              </a:rPr>
              <a:t>Stage</a:t>
            </a:r>
            <a:r>
              <a:rPr lang="es-AR" sz="4000" dirty="0" smtClean="0">
                <a:solidFill>
                  <a:schemeClr val="bg1"/>
                </a:solidFill>
              </a:rPr>
              <a:t> 2</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1662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643D75C-1795-4CB6-9B6D-46A0C9B87740}"/>
              </a:ext>
            </a:extLst>
          </p:cNvPr>
          <p:cNvSpPr>
            <a:spLocks noGrp="1"/>
          </p:cNvSpPr>
          <p:nvPr>
            <p:ph type="title"/>
          </p:nvPr>
        </p:nvSpPr>
        <p:spPr>
          <a:xfrm>
            <a:off x="5275513" y="768350"/>
            <a:ext cx="10515600" cy="2852737"/>
          </a:xfrm>
        </p:spPr>
        <p:txBody>
          <a:bodyPr/>
          <a:lstStyle/>
          <a:p>
            <a:r>
              <a:rPr lang="es-AR" dirty="0">
                <a:solidFill>
                  <a:schemeClr val="bg1"/>
                </a:solidFill>
              </a:rPr>
              <a:t>Nuestro Temario</a:t>
            </a:r>
          </a:p>
        </p:txBody>
      </p:sp>
      <p:sp>
        <p:nvSpPr>
          <p:cNvPr id="3" name="Marcador de texto 2">
            <a:extLst>
              <a:ext uri="{FF2B5EF4-FFF2-40B4-BE49-F238E27FC236}">
                <a16:creationId xmlns:a16="http://schemas.microsoft.com/office/drawing/2014/main" xmlns="" id="{CC35C674-F444-4BFB-A851-57B16A120377}"/>
              </a:ext>
            </a:extLst>
          </p:cNvPr>
          <p:cNvSpPr>
            <a:spLocks noGrp="1"/>
          </p:cNvSpPr>
          <p:nvPr>
            <p:ph type="body" idx="1"/>
          </p:nvPr>
        </p:nvSpPr>
        <p:spPr/>
        <p:txBody>
          <a:bodyPr/>
          <a:lstStyle/>
          <a:p>
            <a:endParaRPr lang="es-AR" dirty="0"/>
          </a:p>
        </p:txBody>
      </p:sp>
      <p:cxnSp>
        <p:nvCxnSpPr>
          <p:cNvPr id="5" name="Conector recto 4">
            <a:extLst>
              <a:ext uri="{FF2B5EF4-FFF2-40B4-BE49-F238E27FC236}">
                <a16:creationId xmlns:a16="http://schemas.microsoft.com/office/drawing/2014/main" xmlns="" id="{6C9A9136-1D76-49F3-87F7-C78BE42FC661}"/>
              </a:ext>
            </a:extLst>
          </p:cNvPr>
          <p:cNvCxnSpPr/>
          <p:nvPr/>
        </p:nvCxnSpPr>
        <p:spPr>
          <a:xfrm>
            <a:off x="7283116" y="3625517"/>
            <a:ext cx="54222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36561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5074" y="1723806"/>
            <a:ext cx="10515600" cy="2852737"/>
          </a:xfrm>
        </p:spPr>
        <p:txBody>
          <a:bodyPr>
            <a:normAutofit/>
          </a:bodyPr>
          <a:lstStyle/>
          <a:p>
            <a:r>
              <a:rPr lang="es-MX" sz="5400" dirty="0">
                <a:solidFill>
                  <a:schemeClr val="bg1"/>
                </a:solidFill>
              </a:rPr>
              <a:t>Nuestras Unidades</a:t>
            </a:r>
            <a:endParaRPr lang="es-ES" sz="5400" dirty="0">
              <a:solidFill>
                <a:schemeClr val="bg1"/>
              </a:solidFill>
            </a:endParaRPr>
          </a:p>
        </p:txBody>
      </p:sp>
      <p:sp>
        <p:nvSpPr>
          <p:cNvPr id="3" name="2 Marcador de texto"/>
          <p:cNvSpPr>
            <a:spLocks noGrp="1"/>
          </p:cNvSpPr>
          <p:nvPr>
            <p:ph type="body" idx="1"/>
          </p:nvPr>
        </p:nvSpPr>
        <p:spPr>
          <a:xfrm>
            <a:off x="6175705" y="1410164"/>
            <a:ext cx="5903742" cy="4723350"/>
          </a:xfrm>
        </p:spPr>
        <p:txBody>
          <a:bodyPr>
            <a:noAutofit/>
          </a:bodyPr>
          <a:lstStyle/>
          <a:p>
            <a:r>
              <a:rPr lang="es-AR" sz="1800" dirty="0" smtClean="0">
                <a:solidFill>
                  <a:schemeClr val="bg1">
                    <a:lumMod val="85000"/>
                  </a:schemeClr>
                </a:solidFill>
              </a:rPr>
              <a:t>Unidad 1 Data </a:t>
            </a:r>
            <a:r>
              <a:rPr lang="es-AR" sz="1800" dirty="0" err="1" smtClean="0">
                <a:solidFill>
                  <a:schemeClr val="bg1">
                    <a:lumMod val="85000"/>
                  </a:schemeClr>
                </a:solidFill>
              </a:rPr>
              <a:t>Structures</a:t>
            </a:r>
            <a:r>
              <a:rPr lang="es-AR" sz="1800" dirty="0" smtClean="0">
                <a:solidFill>
                  <a:schemeClr val="bg1">
                    <a:lumMod val="85000"/>
                  </a:schemeClr>
                </a:solidFill>
              </a:rPr>
              <a:t> &amp; </a:t>
            </a:r>
            <a:r>
              <a:rPr lang="es-AR" sz="1800" dirty="0" err="1" smtClean="0">
                <a:solidFill>
                  <a:schemeClr val="bg1">
                    <a:lumMod val="85000"/>
                  </a:schemeClr>
                </a:solidFill>
              </a:rPr>
              <a:t>Object-Oriented</a:t>
            </a:r>
            <a:r>
              <a:rPr lang="es-AR" sz="1800" dirty="0" smtClean="0">
                <a:solidFill>
                  <a:schemeClr val="bg1">
                    <a:lumMod val="85000"/>
                  </a:schemeClr>
                </a:solidFill>
              </a:rPr>
              <a:t> </a:t>
            </a:r>
            <a:r>
              <a:rPr lang="es-AR" sz="1800" dirty="0" err="1" smtClean="0">
                <a:solidFill>
                  <a:schemeClr val="bg1">
                    <a:lumMod val="85000"/>
                  </a:schemeClr>
                </a:solidFill>
              </a:rPr>
              <a:t>Programming</a:t>
            </a:r>
            <a:r>
              <a:rPr lang="es-AR" sz="1800" dirty="0" smtClean="0">
                <a:solidFill>
                  <a:schemeClr val="bg1">
                    <a:lumMod val="85000"/>
                  </a:schemeClr>
                </a:solidFill>
              </a:rPr>
              <a:t>, </a:t>
            </a:r>
            <a:r>
              <a:rPr lang="es-AR" sz="1800" dirty="0" smtClean="0">
                <a:solidFill>
                  <a:schemeClr val="bg1">
                    <a:lumMod val="85000"/>
                  </a:schemeClr>
                </a:solidFill>
              </a:rPr>
              <a:t> 	</a:t>
            </a:r>
            <a:r>
              <a:rPr lang="es-AR" sz="1800" dirty="0" err="1" smtClean="0">
                <a:solidFill>
                  <a:schemeClr val="bg1">
                    <a:lumMod val="85000"/>
                  </a:schemeClr>
                </a:solidFill>
              </a:rPr>
              <a:t>Xtra</a:t>
            </a:r>
            <a:r>
              <a:rPr lang="es-AR" sz="1800" dirty="0" smtClean="0">
                <a:solidFill>
                  <a:schemeClr val="bg1">
                    <a:lumMod val="85000"/>
                  </a:schemeClr>
                </a:solidFill>
              </a:rPr>
              <a:t> </a:t>
            </a:r>
            <a:r>
              <a:rPr lang="es-AR" sz="1800" dirty="0" smtClean="0">
                <a:solidFill>
                  <a:schemeClr val="bg1">
                    <a:lumMod val="85000"/>
                  </a:schemeClr>
                </a:solidFill>
              </a:rPr>
              <a:t>- Patrones </a:t>
            </a:r>
          </a:p>
          <a:p>
            <a:r>
              <a:rPr lang="es-AR" sz="1800" dirty="0" smtClean="0">
                <a:solidFill>
                  <a:schemeClr val="bg1">
                    <a:lumMod val="85000"/>
                  </a:schemeClr>
                </a:solidFill>
              </a:rPr>
              <a:t>Unidad 2 </a:t>
            </a:r>
            <a:r>
              <a:rPr lang="es-AR" sz="1800" dirty="0" err="1" smtClean="0">
                <a:solidFill>
                  <a:schemeClr val="bg1">
                    <a:lumMod val="85000"/>
                  </a:schemeClr>
                </a:solidFill>
              </a:rPr>
              <a:t>Analisis</a:t>
            </a:r>
            <a:r>
              <a:rPr lang="es-AR" sz="1800" dirty="0" smtClean="0">
                <a:solidFill>
                  <a:schemeClr val="bg1">
                    <a:lumMod val="85000"/>
                  </a:schemeClr>
                </a:solidFill>
              </a:rPr>
              <a:t> de Complejidad</a:t>
            </a:r>
          </a:p>
          <a:p>
            <a:r>
              <a:rPr lang="es-AR" sz="1800" dirty="0" smtClean="0">
                <a:solidFill>
                  <a:schemeClr val="bg1">
                    <a:lumMod val="85000"/>
                  </a:schemeClr>
                </a:solidFill>
              </a:rPr>
              <a:t>Unidad 3  Listas, Listas Enlazadas, dobles, Circulares</a:t>
            </a:r>
          </a:p>
          <a:p>
            <a:r>
              <a:rPr lang="es-AR" sz="1800" dirty="0" smtClean="0">
                <a:solidFill>
                  <a:schemeClr val="bg1">
                    <a:lumMod val="85000"/>
                  </a:schemeClr>
                </a:solidFill>
              </a:rPr>
              <a:t>Unidad 4 Pilas o </a:t>
            </a:r>
            <a:r>
              <a:rPr lang="es-AR" sz="1800" dirty="0" err="1" smtClean="0">
                <a:solidFill>
                  <a:schemeClr val="bg1">
                    <a:lumMod val="85000"/>
                  </a:schemeClr>
                </a:solidFill>
              </a:rPr>
              <a:t>Stack's</a:t>
            </a:r>
            <a:endParaRPr lang="es-AR" sz="1800" dirty="0" smtClean="0">
              <a:solidFill>
                <a:schemeClr val="bg1">
                  <a:lumMod val="85000"/>
                </a:schemeClr>
              </a:solidFill>
            </a:endParaRPr>
          </a:p>
          <a:p>
            <a:r>
              <a:rPr lang="es-AR" sz="1800" dirty="0" smtClean="0">
                <a:solidFill>
                  <a:schemeClr val="bg1">
                    <a:lumMod val="85000"/>
                  </a:schemeClr>
                </a:solidFill>
              </a:rPr>
              <a:t>Unidad 5 Recursividad</a:t>
            </a:r>
          </a:p>
          <a:p>
            <a:r>
              <a:rPr lang="es-AR" sz="1800" dirty="0" smtClean="0">
                <a:solidFill>
                  <a:schemeClr val="bg1">
                    <a:lumMod val="85000"/>
                  </a:schemeClr>
                </a:solidFill>
              </a:rPr>
              <a:t>Unidad 6 Arboles</a:t>
            </a:r>
          </a:p>
          <a:p>
            <a:r>
              <a:rPr lang="es-AR" sz="1800" dirty="0" smtClean="0">
                <a:solidFill>
                  <a:schemeClr val="bg1">
                    <a:lumMod val="85000"/>
                  </a:schemeClr>
                </a:solidFill>
              </a:rPr>
              <a:t>Unidad 7 Grafos</a:t>
            </a:r>
          </a:p>
          <a:p>
            <a:r>
              <a:rPr lang="es-AR" sz="1800" dirty="0" smtClean="0">
                <a:solidFill>
                  <a:schemeClr val="bg1">
                    <a:lumMod val="85000"/>
                  </a:schemeClr>
                </a:solidFill>
              </a:rPr>
              <a:t>Unidad 8 Ordenamiento</a:t>
            </a:r>
          </a:p>
          <a:p>
            <a:r>
              <a:rPr lang="es-AR" sz="1800" dirty="0" smtClean="0">
                <a:solidFill>
                  <a:schemeClr val="bg1">
                    <a:lumMod val="85000"/>
                  </a:schemeClr>
                </a:solidFill>
              </a:rPr>
              <a:t>Unidad 9 </a:t>
            </a:r>
            <a:r>
              <a:rPr lang="es-AR" sz="1800" dirty="0" err="1" smtClean="0">
                <a:solidFill>
                  <a:schemeClr val="bg1">
                    <a:lumMod val="85000"/>
                  </a:schemeClr>
                </a:solidFill>
              </a:rPr>
              <a:t>Busqueda</a:t>
            </a:r>
            <a:r>
              <a:rPr lang="es-AR" sz="1800" dirty="0" smtClean="0">
                <a:solidFill>
                  <a:schemeClr val="bg1">
                    <a:lumMod val="85000"/>
                  </a:schemeClr>
                </a:solidFill>
              </a:rPr>
              <a:t/>
            </a:r>
            <a:br>
              <a:rPr lang="es-AR" sz="1800" dirty="0" smtClean="0">
                <a:solidFill>
                  <a:schemeClr val="bg1">
                    <a:lumMod val="85000"/>
                  </a:schemeClr>
                </a:solidFill>
              </a:rPr>
            </a:br>
            <a:r>
              <a:rPr lang="es-AR" sz="1800" dirty="0" smtClean="0">
                <a:solidFill>
                  <a:schemeClr val="bg1">
                    <a:lumMod val="85000"/>
                  </a:schemeClr>
                </a:solidFill>
              </a:rPr>
              <a:t/>
            </a:r>
            <a:br>
              <a:rPr lang="es-AR" sz="1800" dirty="0" smtClean="0">
                <a:solidFill>
                  <a:schemeClr val="bg1">
                    <a:lumMod val="85000"/>
                  </a:schemeClr>
                </a:solidFill>
              </a:rPr>
            </a:br>
            <a:r>
              <a:rPr lang="es-AR" sz="1800" dirty="0" smtClean="0">
                <a:solidFill>
                  <a:schemeClr val="bg1">
                    <a:lumMod val="85000"/>
                  </a:schemeClr>
                </a:solidFill>
              </a:rPr>
              <a:t/>
            </a:r>
            <a:br>
              <a:rPr lang="es-AR" sz="1800" dirty="0" smtClean="0">
                <a:solidFill>
                  <a:schemeClr val="bg1">
                    <a:lumMod val="85000"/>
                  </a:schemeClr>
                </a:solidFill>
              </a:rPr>
            </a:br>
            <a:r>
              <a:rPr lang="es-AR" sz="1800" dirty="0" err="1" smtClean="0">
                <a:solidFill>
                  <a:schemeClr val="bg1">
                    <a:lumMod val="85000"/>
                  </a:schemeClr>
                </a:solidFill>
              </a:rPr>
              <a:t>Problems</a:t>
            </a:r>
            <a:r>
              <a:rPr lang="es-AR" sz="1800" dirty="0" smtClean="0">
                <a:solidFill>
                  <a:schemeClr val="bg1">
                    <a:lumMod val="85000"/>
                  </a:schemeClr>
                </a:solidFill>
              </a:rPr>
              <a:t>, </a:t>
            </a:r>
            <a:r>
              <a:rPr lang="es-AR" sz="1800" dirty="0" err="1" smtClean="0">
                <a:solidFill>
                  <a:schemeClr val="bg1">
                    <a:lumMod val="85000"/>
                  </a:schemeClr>
                </a:solidFill>
              </a:rPr>
              <a:t>Algorithms</a:t>
            </a:r>
            <a:r>
              <a:rPr lang="es-AR" sz="1800" dirty="0" smtClean="0">
                <a:solidFill>
                  <a:schemeClr val="bg1">
                    <a:lumMod val="85000"/>
                  </a:schemeClr>
                </a:solidFill>
              </a:rPr>
              <a:t>, and </a:t>
            </a:r>
            <a:r>
              <a:rPr lang="es-AR" sz="1800" dirty="0" err="1" smtClean="0">
                <a:solidFill>
                  <a:schemeClr val="bg1">
                    <a:lumMod val="85000"/>
                  </a:schemeClr>
                </a:solidFill>
              </a:rPr>
              <a:t>Programs</a:t>
            </a:r>
            <a:endParaRPr lang="es-AR" sz="1800" dirty="0">
              <a:solidFill>
                <a:schemeClr val="bg1">
                  <a:lumMod val="85000"/>
                </a:schemeClr>
              </a:solidFill>
            </a:endParaRPr>
          </a:p>
          <a:p>
            <a:endParaRPr lang="es-AR" sz="1800" dirty="0">
              <a:solidFill>
                <a:schemeClr val="bg1">
                  <a:lumMod val="85000"/>
                </a:schemeClr>
              </a:solidFill>
            </a:endParaRPr>
          </a:p>
          <a:p>
            <a:endParaRPr lang="es-AR" sz="1800" dirty="0">
              <a:solidFill>
                <a:schemeClr val="bg1">
                  <a:lumMod val="85000"/>
                </a:schemeClr>
              </a:solidFill>
            </a:endParaRPr>
          </a:p>
          <a:p>
            <a:endParaRPr lang="es-AR" sz="1800" dirty="0">
              <a:solidFill>
                <a:schemeClr val="bg1">
                  <a:lumMod val="85000"/>
                </a:schemeClr>
              </a:solidFill>
            </a:endParaRPr>
          </a:p>
          <a:p>
            <a:r>
              <a:rPr lang="es-AR" sz="1800" dirty="0">
                <a:solidFill>
                  <a:schemeClr val="bg1">
                    <a:lumMod val="85000"/>
                  </a:schemeClr>
                </a:solidFill>
                <a:latin typeface="+mj-lt"/>
              </a:rPr>
              <a:t/>
            </a:r>
            <a:br>
              <a:rPr lang="es-AR" sz="1800" dirty="0">
                <a:solidFill>
                  <a:schemeClr val="bg1">
                    <a:lumMod val="85000"/>
                  </a:schemeClr>
                </a:solidFill>
                <a:latin typeface="+mj-lt"/>
              </a:rPr>
            </a:br>
            <a:r>
              <a:rPr lang="es-AR" sz="1800" dirty="0">
                <a:solidFill>
                  <a:schemeClr val="bg1">
                    <a:lumMod val="85000"/>
                  </a:schemeClr>
                </a:solidFill>
                <a:latin typeface="+mj-lt"/>
              </a:rPr>
              <a:t/>
            </a:r>
            <a:br>
              <a:rPr lang="es-AR" sz="1800" dirty="0">
                <a:solidFill>
                  <a:schemeClr val="bg1">
                    <a:lumMod val="85000"/>
                  </a:schemeClr>
                </a:solidFill>
                <a:latin typeface="+mj-lt"/>
              </a:rPr>
            </a:br>
            <a:r>
              <a:rPr lang="es-AR" sz="1800" dirty="0">
                <a:solidFill>
                  <a:schemeClr val="bg1">
                    <a:lumMod val="85000"/>
                  </a:schemeClr>
                </a:solidFill>
                <a:latin typeface="+mj-lt"/>
              </a:rPr>
              <a:t/>
            </a:r>
            <a:br>
              <a:rPr lang="es-AR" sz="1800" dirty="0">
                <a:solidFill>
                  <a:schemeClr val="bg1">
                    <a:lumMod val="85000"/>
                  </a:schemeClr>
                </a:solidFill>
                <a:latin typeface="+mj-lt"/>
              </a:rPr>
            </a:br>
            <a:r>
              <a:rPr lang="es-AR" sz="1800" dirty="0">
                <a:solidFill>
                  <a:schemeClr val="bg1">
                    <a:lumMod val="85000"/>
                  </a:schemeClr>
                </a:solidFill>
                <a:latin typeface="+mj-lt"/>
              </a:rPr>
              <a:t/>
            </a:r>
            <a:br>
              <a:rPr lang="es-AR" sz="1800" dirty="0">
                <a:solidFill>
                  <a:schemeClr val="bg1">
                    <a:lumMod val="85000"/>
                  </a:schemeClr>
                </a:solidFill>
                <a:latin typeface="+mj-lt"/>
              </a:rPr>
            </a:br>
            <a:endParaRPr lang="es-AR" sz="1800" dirty="0">
              <a:solidFill>
                <a:schemeClr val="bg1">
                  <a:lumMod val="85000"/>
                </a:schemeClr>
              </a:solidFill>
              <a:latin typeface="+mj-lt"/>
            </a:endParaRPr>
          </a:p>
          <a:p>
            <a:endParaRPr lang="es-AR" sz="1400" dirty="0">
              <a:solidFill>
                <a:schemeClr val="bg1">
                  <a:lumMod val="85000"/>
                </a:schemeClr>
              </a:solidFill>
            </a:endParaRPr>
          </a:p>
          <a:p>
            <a:r>
              <a:rPr lang="es-AR" sz="1400" dirty="0">
                <a:solidFill>
                  <a:schemeClr val="bg1">
                    <a:lumMod val="85000"/>
                  </a:schemeClr>
                </a:solidFill>
              </a:rPr>
              <a:t/>
            </a:r>
            <a:br>
              <a:rPr lang="es-AR" sz="1400" dirty="0">
                <a:solidFill>
                  <a:schemeClr val="bg1">
                    <a:lumMod val="85000"/>
                  </a:schemeClr>
                </a:solidFill>
              </a:rPr>
            </a:br>
            <a:endParaRPr lang="es-AR" sz="1400" dirty="0">
              <a:solidFill>
                <a:schemeClr val="bg1">
                  <a:lumMod val="85000"/>
                </a:schemeClr>
              </a:solidFill>
            </a:endParaRPr>
          </a:p>
          <a:p>
            <a:endParaRPr lang="es-ES" sz="1400" dirty="0">
              <a:solidFill>
                <a:schemeClr val="bg1">
                  <a:lumMod val="85000"/>
                </a:schemeClr>
              </a:solidFill>
            </a:endParaRPr>
          </a:p>
        </p:txBody>
      </p:sp>
      <p:cxnSp>
        <p:nvCxnSpPr>
          <p:cNvPr id="4" name="Conector recto 4">
            <a:extLst>
              <a:ext uri="{FF2B5EF4-FFF2-40B4-BE49-F238E27FC236}">
                <a16:creationId xmlns:a16="http://schemas.microsoft.com/office/drawing/2014/main" xmlns="" id="{6C9A9136-1D76-49F3-87F7-C78BE42FC661}"/>
              </a:ext>
            </a:extLst>
          </p:cNvPr>
          <p:cNvCxnSpPr/>
          <p:nvPr/>
        </p:nvCxnSpPr>
        <p:spPr>
          <a:xfrm flipV="1">
            <a:off x="558755" y="4515729"/>
            <a:ext cx="5082390" cy="10120"/>
          </a:xfrm>
          <a:prstGeom prst="line">
            <a:avLst/>
          </a:prstGeom>
        </p:spPr>
        <p:style>
          <a:lnRef idx="1">
            <a:schemeClr val="accent1"/>
          </a:lnRef>
          <a:fillRef idx="0">
            <a:schemeClr val="accent1"/>
          </a:fillRef>
          <a:effectRef idx="0">
            <a:schemeClr val="accent1"/>
          </a:effectRef>
          <a:fontRef idx="minor">
            <a:schemeClr val="tx1"/>
          </a:fontRef>
        </p:style>
      </p:cxnSp>
      <p:sp>
        <p:nvSpPr>
          <p:cNvPr id="5" name="4 Abrir llave"/>
          <p:cNvSpPr/>
          <p:nvPr/>
        </p:nvSpPr>
        <p:spPr>
          <a:xfrm>
            <a:off x="5852150" y="1322363"/>
            <a:ext cx="126609" cy="44313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6 Rectángulo"/>
          <p:cNvSpPr/>
          <p:nvPr/>
        </p:nvSpPr>
        <p:spPr>
          <a:xfrm>
            <a:off x="3795211" y="4594830"/>
            <a:ext cx="1954638" cy="369332"/>
          </a:xfrm>
          <a:prstGeom prst="rect">
            <a:avLst/>
          </a:prstGeom>
        </p:spPr>
        <p:txBody>
          <a:bodyPr wrap="none">
            <a:spAutoFit/>
          </a:bodyPr>
          <a:lstStyle/>
          <a:p>
            <a:r>
              <a:rPr lang="es-AR" dirty="0" smtClean="0">
                <a:solidFill>
                  <a:schemeClr val="bg1">
                    <a:lumMod val="75000"/>
                  </a:schemeClr>
                </a:solidFill>
              </a:rPr>
              <a:t>Resumen Temático</a:t>
            </a:r>
            <a:endParaRPr lang="es-E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37324339-53D1-4EB0-B143-8264B9DDB0C0}"/>
              </a:ext>
            </a:extLst>
          </p:cNvPr>
          <p:cNvSpPr txBox="1"/>
          <p:nvPr/>
        </p:nvSpPr>
        <p:spPr>
          <a:xfrm>
            <a:off x="385010" y="0"/>
            <a:ext cx="10839250" cy="1089529"/>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n-US" sz="3200" dirty="0"/>
              <a:t>Unidad 1 Data Structures &amp; Object-Oriented Programming</a:t>
            </a:r>
            <a:endParaRPr lang="es-AR" sz="3200" dirty="0"/>
          </a:p>
        </p:txBody>
      </p:sp>
      <p:sp>
        <p:nvSpPr>
          <p:cNvPr id="38" name="CuadroTexto 37">
            <a:extLst>
              <a:ext uri="{FF2B5EF4-FFF2-40B4-BE49-F238E27FC236}">
                <a16:creationId xmlns:a16="http://schemas.microsoft.com/office/drawing/2014/main" xmlns="" id="{4E877544-0709-4270-B8BA-6D542D7C0780}"/>
              </a:ext>
            </a:extLst>
          </p:cNvPr>
          <p:cNvSpPr txBox="1"/>
          <p:nvPr/>
        </p:nvSpPr>
        <p:spPr>
          <a:xfrm>
            <a:off x="541483" y="706960"/>
            <a:ext cx="11165305" cy="5632311"/>
          </a:xfrm>
          <a:prstGeom prst="rect">
            <a:avLst/>
          </a:prstGeom>
          <a:noFill/>
        </p:spPr>
        <p:txBody>
          <a:bodyPr wrap="square">
            <a:spAutoFit/>
          </a:bodyPr>
          <a:lstStyle/>
          <a:p>
            <a:endParaRPr lang="es-AR" dirty="0">
              <a:solidFill>
                <a:schemeClr val="bg1"/>
              </a:solidFill>
            </a:endParaRPr>
          </a:p>
          <a:p>
            <a:r>
              <a:rPr lang="es-AR" dirty="0">
                <a:solidFill>
                  <a:schemeClr val="bg1"/>
                </a:solidFill>
              </a:rPr>
              <a:t>Aunque la computadora funciona con bits, no solemos pensar en estos términos; De hecho, no nos gustaría. Aunque un número entero es una secuencia de, digamos, 16 bits, preferimos ver un número entero como una entidad con su propia individualidad que se refleja en operaciones que </a:t>
            </a:r>
            <a:r>
              <a:rPr lang="es-AR" dirty="0" err="1">
                <a:solidFill>
                  <a:schemeClr val="bg1"/>
                </a:solidFill>
              </a:rPr>
              <a:t>puedenrealizarse</a:t>
            </a:r>
            <a:r>
              <a:rPr lang="es-AR" dirty="0">
                <a:solidFill>
                  <a:schemeClr val="bg1"/>
                </a:solidFill>
              </a:rPr>
              <a:t> con números enteros pero no con variables de otro tipo. Y como un entero usa bits como sus bloques de construcción, otros objetos pueden usar números enteros como sus elementos atómicos. Para Algunos datos Los tipos ya están integrados en un idioma en particular, pero </a:t>
            </a:r>
            <a:r>
              <a:rPr lang="es-AR" b="1" dirty="0">
                <a:solidFill>
                  <a:schemeClr val="bg1"/>
                </a:solidFill>
              </a:rPr>
              <a:t>algunos tipos de datos pueden y deben ser definido por el usuario</a:t>
            </a:r>
            <a:r>
              <a:rPr lang="es-AR" dirty="0">
                <a:solidFill>
                  <a:schemeClr val="bg1"/>
                </a:solidFill>
              </a:rPr>
              <a:t>. Los nuevos tipos de datos tienen una </a:t>
            </a:r>
            <a:r>
              <a:rPr lang="es-AR" b="1" i="1" dirty="0">
                <a:solidFill>
                  <a:schemeClr val="bg1"/>
                </a:solidFill>
              </a:rPr>
              <a:t>estructura distintiva</a:t>
            </a:r>
            <a:r>
              <a:rPr lang="es-AR" dirty="0">
                <a:solidFill>
                  <a:schemeClr val="bg1"/>
                </a:solidFill>
              </a:rPr>
              <a:t>, una nueva configuración de sus elementos, y esta estructura determina el comportamiento de los objetos de estos nuevos tipos. </a:t>
            </a:r>
            <a:r>
              <a:rPr lang="es-AR" dirty="0" smtClean="0">
                <a:solidFill>
                  <a:schemeClr val="bg1"/>
                </a:solidFill>
              </a:rPr>
              <a:t/>
            </a:r>
            <a:br>
              <a:rPr lang="es-AR" dirty="0" smtClean="0">
                <a:solidFill>
                  <a:schemeClr val="bg1"/>
                </a:solidFill>
              </a:rPr>
            </a:br>
            <a:endParaRPr lang="es-AR" dirty="0">
              <a:solidFill>
                <a:schemeClr val="bg1"/>
              </a:solidFill>
            </a:endParaRPr>
          </a:p>
          <a:p>
            <a:r>
              <a:rPr lang="es-AR" i="1" dirty="0">
                <a:solidFill>
                  <a:schemeClr val="bg1"/>
                </a:solidFill>
              </a:rPr>
              <a:t>La </a:t>
            </a:r>
            <a:r>
              <a:rPr lang="es-AR" b="1" i="1" dirty="0">
                <a:solidFill>
                  <a:schemeClr val="bg1"/>
                </a:solidFill>
              </a:rPr>
              <a:t>tarea </a:t>
            </a:r>
            <a:r>
              <a:rPr lang="es-AR" i="1" dirty="0">
                <a:solidFill>
                  <a:schemeClr val="bg1"/>
                </a:solidFill>
              </a:rPr>
              <a:t>asignada </a:t>
            </a:r>
            <a:r>
              <a:rPr lang="es-AR" b="1" i="1" dirty="0">
                <a:solidFill>
                  <a:schemeClr val="bg1"/>
                </a:solidFill>
              </a:rPr>
              <a:t>al dominio de las estructuras de datos </a:t>
            </a:r>
            <a:r>
              <a:rPr lang="es-AR" i="1" dirty="0">
                <a:solidFill>
                  <a:schemeClr val="bg1"/>
                </a:solidFill>
              </a:rPr>
              <a:t>es explorar estas nuevas estructuras e investigar su comportamiento en términos de requisitos de tiempo y espacio. </a:t>
            </a:r>
            <a:r>
              <a:rPr lang="es-AR" i="1" dirty="0" smtClean="0">
                <a:solidFill>
                  <a:schemeClr val="bg1"/>
                </a:solidFill>
              </a:rPr>
              <a:t>A </a:t>
            </a:r>
            <a:r>
              <a:rPr lang="es-AR" i="1" dirty="0">
                <a:solidFill>
                  <a:schemeClr val="bg1"/>
                </a:solidFill>
              </a:rPr>
              <a:t>diferencia del  enfoque orientado al objeto, donde comenzamos con el comportamiento y luego tratamos de encontrar el tipo de datos capaz que permite un desempeño eficiente de las operaciones deseables</a:t>
            </a:r>
            <a:r>
              <a:rPr lang="es-AR" i="1" dirty="0" smtClean="0">
                <a:solidFill>
                  <a:schemeClr val="bg1"/>
                </a:solidFill>
              </a:rPr>
              <a:t>.</a:t>
            </a:r>
            <a:r>
              <a:rPr lang="es-AR" dirty="0" smtClean="0">
                <a:solidFill>
                  <a:schemeClr val="bg1"/>
                </a:solidFill>
              </a:rPr>
              <a:t/>
            </a:r>
            <a:br>
              <a:rPr lang="es-AR" dirty="0" smtClean="0">
                <a:solidFill>
                  <a:schemeClr val="bg1"/>
                </a:solidFill>
              </a:rPr>
            </a:br>
            <a:endParaRPr lang="es-AR" dirty="0">
              <a:solidFill>
                <a:schemeClr val="bg1"/>
              </a:solidFill>
            </a:endParaRPr>
          </a:p>
          <a:p>
            <a:r>
              <a:rPr lang="es-AR" dirty="0">
                <a:solidFill>
                  <a:schemeClr val="bg1"/>
                </a:solidFill>
              </a:rPr>
              <a:t>Ahora Comience con una especificación de tipo de datos de alguna estructura de datos y luego observe lo que puede hacer, cómo lo hace y con qué eficiencia. El campo de estructuras de datos está diseñado </a:t>
            </a:r>
            <a:r>
              <a:rPr lang="es-AR" dirty="0" smtClean="0">
                <a:solidFill>
                  <a:schemeClr val="bg1"/>
                </a:solidFill>
              </a:rPr>
              <a:t>como  </a:t>
            </a:r>
            <a:r>
              <a:rPr lang="es-AR" dirty="0">
                <a:solidFill>
                  <a:schemeClr val="bg1"/>
                </a:solidFill>
              </a:rPr>
              <a:t>Herramientas para ser incorporadas y utilizadas por programas de aplicación y para encontrar datos. estructuras que pueden realizar determinadas operaciones con rapidez y sin imponer demasiada carga en la memoria de la computadora. </a:t>
            </a:r>
          </a:p>
          <a:p>
            <a:endParaRPr lang="es-AR" dirty="0">
              <a:solidFill>
                <a:schemeClr val="bg1"/>
              </a:solidFill>
            </a:endParaRPr>
          </a:p>
        </p:txBody>
      </p:sp>
    </p:spTree>
    <p:extLst>
      <p:ext uri="{BB962C8B-B14F-4D97-AF65-F5344CB8AC3E}">
        <p14:creationId xmlns:p14="http://schemas.microsoft.com/office/powerpoint/2010/main" xmlns="" val="3856208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adroTexto 37">
            <a:extLst>
              <a:ext uri="{FF2B5EF4-FFF2-40B4-BE49-F238E27FC236}">
                <a16:creationId xmlns:a16="http://schemas.microsoft.com/office/drawing/2014/main" xmlns="" id="{4E877544-0709-4270-B8BA-6D542D7C0780}"/>
              </a:ext>
            </a:extLst>
          </p:cNvPr>
          <p:cNvSpPr txBox="1"/>
          <p:nvPr/>
        </p:nvSpPr>
        <p:spPr>
          <a:xfrm>
            <a:off x="230262" y="460356"/>
            <a:ext cx="7928996" cy="6186309"/>
          </a:xfrm>
          <a:prstGeom prst="rect">
            <a:avLst/>
          </a:prstGeom>
          <a:noFill/>
        </p:spPr>
        <p:txBody>
          <a:bodyPr wrap="square">
            <a:spAutoFit/>
          </a:bodyPr>
          <a:lstStyle/>
          <a:p>
            <a:endParaRPr lang="es-AR" dirty="0">
              <a:solidFill>
                <a:schemeClr val="bg1"/>
              </a:solidFill>
            </a:endParaRPr>
          </a:p>
          <a:p>
            <a:endParaRPr lang="es-AR" dirty="0">
              <a:solidFill>
                <a:schemeClr val="bg1"/>
              </a:solidFill>
            </a:endParaRPr>
          </a:p>
          <a:p>
            <a:r>
              <a:rPr lang="es-AR" dirty="0">
                <a:solidFill>
                  <a:schemeClr val="bg1"/>
                </a:solidFill>
              </a:rPr>
              <a:t>Este campo está interesado </a:t>
            </a:r>
            <a:r>
              <a:rPr lang="es-AR" b="1" i="1" dirty="0">
                <a:solidFill>
                  <a:schemeClr val="bg1"/>
                </a:solidFill>
              </a:rPr>
              <a:t>en la construcción de clases por concentración en la mecánica de estas clases</a:t>
            </a:r>
            <a:r>
              <a:rPr lang="es-AR" dirty="0">
                <a:solidFill>
                  <a:schemeClr val="bg1"/>
                </a:solidFill>
              </a:rPr>
              <a:t>, en sus engranajes, que en la mayoría de los casos son no visible para el usuario de las clases. </a:t>
            </a:r>
          </a:p>
          <a:p>
            <a:r>
              <a:rPr lang="es-AR" dirty="0">
                <a:solidFill>
                  <a:schemeClr val="bg1"/>
                </a:solidFill>
              </a:rPr>
              <a:t>El campo de estructuras de datos investiga la operatividad de estas clases y su mejora mediante la modificación de las estructuras de datos que se encuentran dentro de las clases, porque tiene acceso directo a ellas. Afila herramientas y aconseja al usuario con qué fines se pueden aplicar. Debido a la herencia, el usuario puede agregar más operaciones a estas clases y tratar de exprimir de ellas más que el diseñador de clases lo hizo, pero debido a que las estructuras de datos están ocultas para el usuario, estas nuevas operaciones pueden ser probadas corriendo y no teniendo acceso al interior de la clase, a menos que el usuario tiene acceso al código fuente. </a:t>
            </a:r>
            <a:endParaRPr lang="es-AR" dirty="0" smtClean="0">
              <a:solidFill>
                <a:schemeClr val="bg1"/>
              </a:solidFill>
            </a:endParaRPr>
          </a:p>
          <a:p>
            <a:endParaRPr lang="es-AR" dirty="0">
              <a:solidFill>
                <a:schemeClr val="bg1"/>
              </a:solidFill>
            </a:endParaRPr>
          </a:p>
          <a:p>
            <a:r>
              <a:rPr lang="es-AR" dirty="0">
                <a:solidFill>
                  <a:schemeClr val="bg1"/>
                </a:solidFill>
              </a:rPr>
              <a:t>El campo de estructuras de datos funciona mejor si se hace de </a:t>
            </a:r>
            <a:r>
              <a:rPr lang="es-AR" dirty="0" smtClean="0">
                <a:solidFill>
                  <a:schemeClr val="bg1"/>
                </a:solidFill>
              </a:rPr>
              <a:t>manera </a:t>
            </a:r>
            <a:r>
              <a:rPr lang="es-AR" dirty="0">
                <a:solidFill>
                  <a:schemeClr val="bg1"/>
                </a:solidFill>
              </a:rPr>
              <a:t>orientada a objetos. De esta manera, puede construir herramientas sin el peligro de que estas herramientas sean inadvertidamente utilizadas en la aplicación. Al encapsular las estructuras de datos en una clase y hacer público sólo lo necesario para el uso adecuado de la clase, el campo de estructuras de datos puede Desarrollar herramientas cuyas funciones no se vean comprometidas por manipulaciones innecesarias.</a:t>
            </a:r>
          </a:p>
        </p:txBody>
      </p:sp>
      <p:sp>
        <p:nvSpPr>
          <p:cNvPr id="4" name="CuadroTexto 3">
            <a:extLst>
              <a:ext uri="{FF2B5EF4-FFF2-40B4-BE49-F238E27FC236}">
                <a16:creationId xmlns:a16="http://schemas.microsoft.com/office/drawing/2014/main" xmlns="" id="{F40A7DFD-F412-4050-987F-41A659BD7ADD}"/>
              </a:ext>
            </a:extLst>
          </p:cNvPr>
          <p:cNvSpPr txBox="1"/>
          <p:nvPr/>
        </p:nvSpPr>
        <p:spPr>
          <a:xfrm>
            <a:off x="385010" y="0"/>
            <a:ext cx="10839250" cy="1089529"/>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n-US" sz="3200" dirty="0"/>
              <a:t>Unidad 1 Data Structures &amp; Object-Oriented Programming</a:t>
            </a:r>
            <a:endParaRPr lang="es-AR" sz="3200" dirty="0"/>
          </a:p>
        </p:txBody>
      </p:sp>
      <p:pic>
        <p:nvPicPr>
          <p:cNvPr id="6146" name="Picture 2" descr="Data structures introduction - YouTube">
            <a:extLst>
              <a:ext uri="{FF2B5EF4-FFF2-40B4-BE49-F238E27FC236}">
                <a16:creationId xmlns:a16="http://schemas.microsoft.com/office/drawing/2014/main" xmlns="" id="{E3FC86BE-1A33-4B7B-BE56-6D5FD9D103D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10687" y="2658793"/>
            <a:ext cx="3553177" cy="19986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83479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F40A7DFD-F412-4050-987F-41A659BD7ADD}"/>
              </a:ext>
            </a:extLst>
          </p:cNvPr>
          <p:cNvSpPr txBox="1"/>
          <p:nvPr/>
        </p:nvSpPr>
        <p:spPr>
          <a:xfrm>
            <a:off x="385010" y="0"/>
            <a:ext cx="10839250" cy="1089529"/>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n-US" sz="3200" dirty="0"/>
              <a:t>Unidad 2 </a:t>
            </a:r>
            <a:r>
              <a:rPr lang="en-US" sz="3200" dirty="0" err="1"/>
              <a:t>Analisis</a:t>
            </a:r>
            <a:r>
              <a:rPr lang="en-US" sz="3200" dirty="0"/>
              <a:t> de </a:t>
            </a:r>
            <a:r>
              <a:rPr lang="en-US" sz="3200" dirty="0" err="1"/>
              <a:t>Complejidad</a:t>
            </a:r>
            <a:endParaRPr lang="es-AR" sz="3200" dirty="0"/>
          </a:p>
        </p:txBody>
      </p:sp>
      <p:sp>
        <p:nvSpPr>
          <p:cNvPr id="5" name="CuadroTexto 4">
            <a:extLst>
              <a:ext uri="{FF2B5EF4-FFF2-40B4-BE49-F238E27FC236}">
                <a16:creationId xmlns:a16="http://schemas.microsoft.com/office/drawing/2014/main" xmlns="" id="{96FF93D5-F551-4E91-A7AE-F309D8C8FEC0}"/>
              </a:ext>
            </a:extLst>
          </p:cNvPr>
          <p:cNvSpPr txBox="1"/>
          <p:nvPr/>
        </p:nvSpPr>
        <p:spPr>
          <a:xfrm>
            <a:off x="525686" y="1182327"/>
            <a:ext cx="11037956" cy="5016758"/>
          </a:xfrm>
          <a:prstGeom prst="rect">
            <a:avLst/>
          </a:prstGeom>
          <a:noFill/>
        </p:spPr>
        <p:txBody>
          <a:bodyPr wrap="square">
            <a:spAutoFit/>
          </a:bodyPr>
          <a:lstStyle/>
          <a:p>
            <a:r>
              <a:rPr lang="es-MX" sz="1600" b="0" i="0" dirty="0">
                <a:solidFill>
                  <a:schemeClr val="bg1"/>
                </a:solidFill>
                <a:effectLst/>
              </a:rPr>
              <a:t>En </a:t>
            </a:r>
            <a:r>
              <a:rPr lang="es-MX" sz="1600" b="0" i="0" u="none" strike="noStrike" dirty="0">
                <a:solidFill>
                  <a:schemeClr val="bg1"/>
                </a:solidFill>
                <a:effectLst/>
              </a:rPr>
              <a:t>la ciencia</a:t>
            </a:r>
            <a:r>
              <a:rPr lang="es-MX" sz="1600" b="0" i="0" dirty="0">
                <a:solidFill>
                  <a:schemeClr val="bg1"/>
                </a:solidFill>
                <a:effectLst/>
              </a:rPr>
              <a:t> de la </a:t>
            </a:r>
            <a:r>
              <a:rPr lang="es-MX" sz="1600" b="0" i="0" u="none" strike="noStrike" dirty="0">
                <a:solidFill>
                  <a:schemeClr val="bg1"/>
                </a:solidFill>
                <a:effectLst/>
              </a:rPr>
              <a:t>computación</a:t>
            </a:r>
            <a:r>
              <a:rPr lang="es-MX" sz="1600" b="0" i="0" dirty="0">
                <a:solidFill>
                  <a:schemeClr val="bg1"/>
                </a:solidFill>
                <a:effectLst/>
              </a:rPr>
              <a:t> los </a:t>
            </a:r>
            <a:r>
              <a:rPr lang="es-MX" sz="1600" b="0" i="0" u="none" strike="noStrike" dirty="0">
                <a:solidFill>
                  <a:schemeClr val="bg1"/>
                </a:solidFill>
                <a:effectLst/>
              </a:rPr>
              <a:t>algoritmos</a:t>
            </a:r>
            <a:r>
              <a:rPr lang="es-MX" sz="1600" b="0" i="0" dirty="0">
                <a:solidFill>
                  <a:schemeClr val="bg1"/>
                </a:solidFill>
                <a:effectLst/>
              </a:rPr>
              <a:t> son más importantes que los Lenguajes de Programación o que las </a:t>
            </a:r>
            <a:r>
              <a:rPr lang="es-MX" sz="1600" b="0" i="0" u="none" strike="noStrike" dirty="0">
                <a:solidFill>
                  <a:schemeClr val="bg1"/>
                </a:solidFill>
                <a:effectLst/>
              </a:rPr>
              <a:t>computadoras</a:t>
            </a:r>
            <a:r>
              <a:rPr lang="es-MX" sz="1600" b="0" i="0" dirty="0">
                <a:solidFill>
                  <a:schemeClr val="bg1"/>
                </a:solidFill>
                <a:effectLst/>
              </a:rPr>
              <a:t>; la solución de un problema haciendo uso de las computadoras requiere por una parte un </a:t>
            </a:r>
            <a:r>
              <a:rPr lang="es-MX" sz="1600" b="0" i="0" u="none" strike="noStrike" dirty="0">
                <a:solidFill>
                  <a:schemeClr val="bg1"/>
                </a:solidFill>
                <a:effectLst/>
              </a:rPr>
              <a:t>algoritmo</a:t>
            </a:r>
            <a:r>
              <a:rPr lang="es-MX" sz="1600" b="0" i="0" dirty="0">
                <a:solidFill>
                  <a:schemeClr val="bg1"/>
                </a:solidFill>
                <a:effectLst/>
              </a:rPr>
              <a:t> o </a:t>
            </a:r>
            <a:r>
              <a:rPr lang="es-MX" sz="1600" b="0" i="0" u="none" strike="noStrike" dirty="0">
                <a:solidFill>
                  <a:schemeClr val="bg1"/>
                </a:solidFill>
                <a:effectLst/>
              </a:rPr>
              <a:t>método</a:t>
            </a:r>
            <a:r>
              <a:rPr lang="es-MX" sz="1600" b="0" i="0" dirty="0">
                <a:solidFill>
                  <a:schemeClr val="bg1"/>
                </a:solidFill>
                <a:effectLst/>
              </a:rPr>
              <a:t> de resolución y por otra un </a:t>
            </a:r>
            <a:r>
              <a:rPr lang="es-MX" sz="1600" b="0" i="0" u="none" strike="noStrike" dirty="0">
                <a:solidFill>
                  <a:schemeClr val="bg1"/>
                </a:solidFill>
                <a:effectLst/>
              </a:rPr>
              <a:t>programa</a:t>
            </a:r>
            <a:r>
              <a:rPr lang="es-MX" sz="1600" b="0" i="0" dirty="0">
                <a:solidFill>
                  <a:schemeClr val="bg1"/>
                </a:solidFill>
                <a:effectLst/>
              </a:rPr>
              <a:t> o </a:t>
            </a:r>
            <a:r>
              <a:rPr lang="es-MX" sz="1600" b="0" i="0" u="none" strike="noStrike" dirty="0">
                <a:solidFill>
                  <a:schemeClr val="bg1"/>
                </a:solidFill>
                <a:effectLst/>
              </a:rPr>
              <a:t>codificación</a:t>
            </a:r>
            <a:r>
              <a:rPr lang="es-MX" sz="1600" b="0" i="0" dirty="0">
                <a:solidFill>
                  <a:schemeClr val="bg1"/>
                </a:solidFill>
                <a:effectLst/>
              </a:rPr>
              <a:t> del algoritmo en un Lenguajes de Programación. Ambos componentes tienen importancia; </a:t>
            </a:r>
            <a:r>
              <a:rPr lang="es-MX" sz="1600" b="1" i="0" dirty="0">
                <a:solidFill>
                  <a:schemeClr val="bg1"/>
                </a:solidFill>
                <a:effectLst/>
              </a:rPr>
              <a:t>pero la del algoritmo es absolutamente indispensable</a:t>
            </a:r>
            <a:r>
              <a:rPr lang="es-MX" sz="1600" b="0" i="0" dirty="0">
                <a:solidFill>
                  <a:schemeClr val="bg1"/>
                </a:solidFill>
                <a:effectLst/>
              </a:rPr>
              <a:t>; sabemos que un algoritmo es una secuencia de pasos para resolver un problema, sus características son</a:t>
            </a:r>
            <a:r>
              <a:rPr lang="es-MX" sz="1600" b="0" i="0" dirty="0" smtClean="0">
                <a:solidFill>
                  <a:schemeClr val="bg1"/>
                </a:solidFill>
                <a:effectLst/>
              </a:rPr>
              <a:t>:</a:t>
            </a:r>
            <a:br>
              <a:rPr lang="es-MX" sz="1600" b="0" i="0" dirty="0" smtClean="0">
                <a:solidFill>
                  <a:schemeClr val="bg1"/>
                </a:solidFill>
                <a:effectLst/>
              </a:rPr>
            </a:br>
            <a:endParaRPr lang="es-MX" sz="1600" b="0" i="0" dirty="0">
              <a:solidFill>
                <a:schemeClr val="bg1"/>
              </a:solidFill>
              <a:effectLst/>
            </a:endParaRPr>
          </a:p>
          <a:p>
            <a:pPr>
              <a:buFont typeface="+mj-lt"/>
              <a:buAutoNum type="arabicPeriod"/>
            </a:pPr>
            <a:r>
              <a:rPr lang="es-MX" sz="1600" b="0" i="0" dirty="0">
                <a:solidFill>
                  <a:schemeClr val="bg1"/>
                </a:solidFill>
                <a:effectLst/>
              </a:rPr>
              <a:t>Independiente: Del Lenguajes de Programación y de la máquina.</a:t>
            </a:r>
          </a:p>
          <a:p>
            <a:pPr>
              <a:buFont typeface="+mj-lt"/>
              <a:buAutoNum type="arabicPeriod"/>
            </a:pPr>
            <a:r>
              <a:rPr lang="es-MX" sz="1600" b="0" i="0" dirty="0">
                <a:solidFill>
                  <a:schemeClr val="bg1"/>
                </a:solidFill>
                <a:effectLst/>
              </a:rPr>
              <a:t>Definido: De pasos claros y concretos.</a:t>
            </a:r>
          </a:p>
          <a:p>
            <a:pPr>
              <a:buFont typeface="+mj-lt"/>
              <a:buAutoNum type="arabicPeriod"/>
            </a:pPr>
            <a:r>
              <a:rPr lang="es-MX" sz="1600" b="0" i="0" dirty="0">
                <a:solidFill>
                  <a:schemeClr val="bg1"/>
                </a:solidFill>
                <a:effectLst/>
              </a:rPr>
              <a:t>Finito: En el número de pasos que usará.</a:t>
            </a:r>
          </a:p>
          <a:p>
            <a:pPr>
              <a:buFont typeface="+mj-lt"/>
              <a:buAutoNum type="arabicPeriod"/>
            </a:pPr>
            <a:r>
              <a:rPr lang="es-MX" sz="1600" b="0" i="0" dirty="0">
                <a:solidFill>
                  <a:schemeClr val="bg1"/>
                </a:solidFill>
                <a:effectLst/>
              </a:rPr>
              <a:t>Preciso: Cada paso arroja un </a:t>
            </a:r>
            <a:r>
              <a:rPr lang="es-MX" sz="1600" b="0" i="0" u="none" strike="noStrike" dirty="0">
                <a:solidFill>
                  <a:schemeClr val="bg1"/>
                </a:solidFill>
                <a:effectLst/>
              </a:rPr>
              <a:t>cálculo</a:t>
            </a:r>
            <a:r>
              <a:rPr lang="es-MX" sz="1600" b="0" i="0" dirty="0">
                <a:solidFill>
                  <a:schemeClr val="bg1"/>
                </a:solidFill>
                <a:effectLst/>
              </a:rPr>
              <a:t> correcto.</a:t>
            </a:r>
          </a:p>
          <a:p>
            <a:pPr>
              <a:buFont typeface="+mj-lt"/>
              <a:buAutoNum type="arabicPeriod"/>
            </a:pPr>
            <a:r>
              <a:rPr lang="es-MX" sz="1600" b="0" i="0" dirty="0">
                <a:solidFill>
                  <a:schemeClr val="bg1"/>
                </a:solidFill>
                <a:effectLst/>
              </a:rPr>
              <a:t>Recibe </a:t>
            </a:r>
            <a:r>
              <a:rPr lang="es-MX" sz="1600" b="0" i="0" u="none" strike="noStrike" dirty="0">
                <a:solidFill>
                  <a:schemeClr val="bg1"/>
                </a:solidFill>
                <a:effectLst/>
              </a:rPr>
              <a:t>datos</a:t>
            </a:r>
            <a:r>
              <a:rPr lang="es-MX" sz="1600" b="0" i="0" dirty="0">
                <a:solidFill>
                  <a:schemeClr val="bg1"/>
                </a:solidFill>
                <a:effectLst/>
              </a:rPr>
              <a:t>: Debe poseer datos de entrada</a:t>
            </a:r>
            <a:r>
              <a:rPr lang="es-MX" sz="1600" b="0" i="0" dirty="0" smtClean="0">
                <a:solidFill>
                  <a:schemeClr val="bg1"/>
                </a:solidFill>
                <a:effectLst/>
              </a:rPr>
              <a:t>. Debemos </a:t>
            </a:r>
            <a:r>
              <a:rPr lang="es-MX" sz="1600" b="0" i="0" dirty="0">
                <a:solidFill>
                  <a:schemeClr val="bg1"/>
                </a:solidFill>
                <a:effectLst/>
              </a:rPr>
              <a:t>saber que una solución es un conjunto único, pero no es el único conjunto de pasos que entregan la solución, existen muchas alternativas de solución y estas alternativas pueden diferir por:</a:t>
            </a:r>
          </a:p>
          <a:p>
            <a:pPr marL="742950" lvl="1" indent="-285750">
              <a:buFont typeface="+mj-lt"/>
              <a:buAutoNum type="arabicPeriod"/>
            </a:pPr>
            <a:r>
              <a:rPr lang="es-MX" sz="1600" b="0" i="0" dirty="0">
                <a:solidFill>
                  <a:schemeClr val="bg1"/>
                </a:solidFill>
                <a:effectLst/>
              </a:rPr>
              <a:t>Número de pasos</a:t>
            </a:r>
          </a:p>
          <a:p>
            <a:pPr marL="742950" lvl="1" indent="-285750">
              <a:buFont typeface="+mj-lt"/>
              <a:buAutoNum type="arabicPeriod"/>
            </a:pPr>
            <a:r>
              <a:rPr lang="es-MX" sz="1600" b="0" i="0" dirty="0" smtClean="0">
                <a:solidFill>
                  <a:schemeClr val="bg1"/>
                </a:solidFill>
                <a:effectLst/>
              </a:rPr>
              <a:t>Estructuras</a:t>
            </a:r>
          </a:p>
          <a:p>
            <a:pPr marL="742950" lvl="1" indent="-285750">
              <a:buFont typeface="+mj-lt"/>
              <a:buAutoNum type="arabicPeriod"/>
            </a:pPr>
            <a:endParaRPr lang="es-MX" sz="1600" b="0" i="0" dirty="0">
              <a:solidFill>
                <a:schemeClr val="bg1"/>
              </a:solidFill>
              <a:effectLst/>
            </a:endParaRPr>
          </a:p>
          <a:p>
            <a:r>
              <a:rPr lang="es-MX" sz="1600" b="0" i="0" dirty="0">
                <a:solidFill>
                  <a:schemeClr val="bg1"/>
                </a:solidFill>
                <a:effectLst/>
              </a:rPr>
              <a:t>Ahora que sabemos que existen muchas alternativas de solución para un problema, debemos seleccionar el algoritmo más eficiente, el mejor conjunto de pasos, el que tarde menos en ejecutarse, que tenga menos líneas de </a:t>
            </a:r>
            <a:r>
              <a:rPr lang="es-MX" sz="1600" b="0" i="0" u="none" strike="noStrike" dirty="0" smtClean="0">
                <a:solidFill>
                  <a:schemeClr val="bg1"/>
                </a:solidFill>
                <a:effectLst/>
              </a:rPr>
              <a:t>código</a:t>
            </a:r>
            <a:r>
              <a:rPr lang="es-MX" sz="1600" b="0" i="0" dirty="0" smtClean="0">
                <a:solidFill>
                  <a:schemeClr val="bg1"/>
                </a:solidFill>
                <a:effectLst/>
              </a:rPr>
              <a:t>.</a:t>
            </a:r>
          </a:p>
          <a:p>
            <a:r>
              <a:rPr lang="es-MX" sz="1600" b="0" i="0" dirty="0" smtClean="0">
                <a:solidFill>
                  <a:schemeClr val="bg1"/>
                </a:solidFill>
                <a:effectLst/>
              </a:rPr>
              <a:t>Esta</a:t>
            </a:r>
            <a:r>
              <a:rPr lang="es-MX" sz="1600" b="0" i="0" dirty="0">
                <a:solidFill>
                  <a:schemeClr val="bg1"/>
                </a:solidFill>
                <a:effectLst/>
              </a:rPr>
              <a:t> </a:t>
            </a:r>
            <a:r>
              <a:rPr lang="es-MX" sz="1600" b="0" i="0" u="none" strike="noStrike" dirty="0">
                <a:solidFill>
                  <a:schemeClr val="bg1"/>
                </a:solidFill>
                <a:effectLst/>
              </a:rPr>
              <a:t>selección</a:t>
            </a:r>
            <a:r>
              <a:rPr lang="es-MX" sz="1600" b="0" i="0" dirty="0">
                <a:solidFill>
                  <a:schemeClr val="bg1"/>
                </a:solidFill>
                <a:effectLst/>
              </a:rPr>
              <a:t> puede ser ejecutada a simple vista con sólo observar la cantidad de líneas del programa, pero cuando el programa crece se requiere una </a:t>
            </a:r>
            <a:r>
              <a:rPr lang="es-MX" sz="1600" b="0" i="0" u="none" strike="noStrike" dirty="0">
                <a:solidFill>
                  <a:schemeClr val="bg1"/>
                </a:solidFill>
                <a:effectLst/>
              </a:rPr>
              <a:t>medición</a:t>
            </a:r>
            <a:r>
              <a:rPr lang="es-MX" sz="1600" b="0" i="0" dirty="0">
                <a:solidFill>
                  <a:schemeClr val="bg1"/>
                </a:solidFill>
                <a:effectLst/>
              </a:rPr>
              <a:t> más exacta y apropiada, para esto se realizan ciertas </a:t>
            </a:r>
            <a:r>
              <a:rPr lang="es-MX" sz="1600" b="0" i="0" u="none" strike="noStrike" dirty="0">
                <a:solidFill>
                  <a:schemeClr val="bg1"/>
                </a:solidFill>
                <a:effectLst/>
              </a:rPr>
              <a:t>operaciones</a:t>
            </a:r>
            <a:r>
              <a:rPr lang="es-MX" sz="1600" b="0" i="0" dirty="0">
                <a:solidFill>
                  <a:schemeClr val="bg1"/>
                </a:solidFill>
                <a:effectLst/>
              </a:rPr>
              <a:t> </a:t>
            </a:r>
            <a:r>
              <a:rPr lang="es-MX" sz="1600" b="0" i="0" u="none" strike="noStrike" dirty="0">
                <a:solidFill>
                  <a:schemeClr val="bg1"/>
                </a:solidFill>
                <a:effectLst/>
              </a:rPr>
              <a:t>matemáticas</a:t>
            </a:r>
            <a:r>
              <a:rPr lang="es-MX" sz="1600" b="0" i="0" dirty="0">
                <a:solidFill>
                  <a:schemeClr val="bg1"/>
                </a:solidFill>
                <a:effectLst/>
              </a:rPr>
              <a:t> que establecen la </a:t>
            </a:r>
            <a:r>
              <a:rPr lang="es-MX" sz="1600" b="0" i="0" u="none" strike="noStrike" dirty="0">
                <a:solidFill>
                  <a:schemeClr val="bg1"/>
                </a:solidFill>
                <a:effectLst/>
              </a:rPr>
              <a:t>eficiencia</a:t>
            </a:r>
            <a:r>
              <a:rPr lang="es-MX" sz="1600" b="0" i="0" dirty="0">
                <a:solidFill>
                  <a:schemeClr val="bg1"/>
                </a:solidFill>
                <a:effectLst/>
              </a:rPr>
              <a:t> teórica del programa, al estudio de estos casos se denomina </a:t>
            </a:r>
            <a:r>
              <a:rPr lang="es-MX" sz="1600" b="1" i="1" dirty="0">
                <a:solidFill>
                  <a:schemeClr val="bg1"/>
                </a:solidFill>
                <a:effectLst/>
              </a:rPr>
              <a:t>Complejidad Algorítmica</a:t>
            </a:r>
            <a:r>
              <a:rPr lang="es-MX" sz="1600" b="0" i="0" dirty="0">
                <a:solidFill>
                  <a:schemeClr val="bg1"/>
                </a:solidFill>
                <a:effectLst/>
              </a:rPr>
              <a:t>.</a:t>
            </a:r>
          </a:p>
        </p:txBody>
      </p:sp>
      <p:pic>
        <p:nvPicPr>
          <p:cNvPr id="7170" name="Picture 2" descr="Official Big-O Cheat Sheet Poster Poster by Eric Rowell | Futuristic  technology, Time complexity, Big o notation">
            <a:extLst>
              <a:ext uri="{FF2B5EF4-FFF2-40B4-BE49-F238E27FC236}">
                <a16:creationId xmlns:a16="http://schemas.microsoft.com/office/drawing/2014/main" xmlns="" id="{F13E1213-7E10-4A5F-8E1D-8F1104CB806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142505" y="2391507"/>
            <a:ext cx="1407070" cy="9870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13756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F40A7DFD-F412-4050-987F-41A659BD7ADD}"/>
              </a:ext>
            </a:extLst>
          </p:cNvPr>
          <p:cNvSpPr txBox="1"/>
          <p:nvPr/>
        </p:nvSpPr>
        <p:spPr>
          <a:xfrm>
            <a:off x="385010" y="0"/>
            <a:ext cx="10839250" cy="1089529"/>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n-US" sz="3200" dirty="0"/>
              <a:t>Unidad 2 </a:t>
            </a:r>
            <a:r>
              <a:rPr lang="en-US" sz="3200" dirty="0" err="1"/>
              <a:t>Analisis</a:t>
            </a:r>
            <a:r>
              <a:rPr lang="en-US" sz="3200" dirty="0"/>
              <a:t> de </a:t>
            </a:r>
            <a:r>
              <a:rPr lang="en-US" sz="3200" dirty="0" err="1"/>
              <a:t>Complejidad</a:t>
            </a:r>
            <a:endParaRPr lang="es-AR" sz="3200" dirty="0"/>
          </a:p>
        </p:txBody>
      </p:sp>
      <p:sp>
        <p:nvSpPr>
          <p:cNvPr id="5" name="CuadroTexto 4">
            <a:extLst>
              <a:ext uri="{FF2B5EF4-FFF2-40B4-BE49-F238E27FC236}">
                <a16:creationId xmlns:a16="http://schemas.microsoft.com/office/drawing/2014/main" xmlns="" id="{96FF93D5-F551-4E91-A7AE-F309D8C8FEC0}"/>
              </a:ext>
            </a:extLst>
          </p:cNvPr>
          <p:cNvSpPr txBox="1"/>
          <p:nvPr/>
        </p:nvSpPr>
        <p:spPr>
          <a:xfrm>
            <a:off x="-98483" y="962919"/>
            <a:ext cx="8262425" cy="5755422"/>
          </a:xfrm>
          <a:prstGeom prst="rect">
            <a:avLst/>
          </a:prstGeom>
          <a:noFill/>
        </p:spPr>
        <p:txBody>
          <a:bodyPr wrap="square">
            <a:spAutoFit/>
          </a:bodyPr>
          <a:lstStyle/>
          <a:p>
            <a:pPr algn="just"/>
            <a:r>
              <a:rPr lang="es-MX" sz="1600" b="1" i="0" dirty="0" smtClean="0">
                <a:solidFill>
                  <a:schemeClr val="bg1"/>
                </a:solidFill>
                <a:effectLst/>
              </a:rPr>
              <a:t>          COMPLEJIDAD </a:t>
            </a:r>
            <a:r>
              <a:rPr lang="es-MX" sz="1600" b="1" i="0" dirty="0">
                <a:solidFill>
                  <a:schemeClr val="bg1"/>
                </a:solidFill>
                <a:effectLst/>
              </a:rPr>
              <a:t>ALGORÍTMICA</a:t>
            </a:r>
          </a:p>
          <a:p>
            <a:pPr algn="just"/>
            <a:endParaRPr lang="es-MX" sz="1600" b="0" i="0" dirty="0">
              <a:solidFill>
                <a:schemeClr val="bg1"/>
              </a:solidFill>
              <a:effectLst/>
            </a:endParaRPr>
          </a:p>
          <a:p>
            <a:pPr marL="742950" lvl="1" indent="-285750" algn="l">
              <a:buFont typeface="+mj-lt"/>
              <a:buAutoNum type="arabicPeriod"/>
            </a:pPr>
            <a:r>
              <a:rPr lang="es-MX" sz="1600" b="0" i="0" dirty="0">
                <a:solidFill>
                  <a:schemeClr val="bg1"/>
                </a:solidFill>
                <a:effectLst/>
              </a:rPr>
              <a:t>Un algoritmo será mas eficiente comparado con otro, siempre que consuma menos </a:t>
            </a:r>
            <a:r>
              <a:rPr lang="es-MX" sz="1600" b="0" i="0" u="none" strike="noStrike" dirty="0">
                <a:solidFill>
                  <a:schemeClr val="bg1"/>
                </a:solidFill>
                <a:effectLst/>
              </a:rPr>
              <a:t>recursos</a:t>
            </a:r>
            <a:r>
              <a:rPr lang="es-MX" sz="1600" b="0" i="0" dirty="0">
                <a:solidFill>
                  <a:schemeClr val="bg1"/>
                </a:solidFill>
                <a:effectLst/>
              </a:rPr>
              <a:t>, como el </a:t>
            </a:r>
            <a:r>
              <a:rPr lang="es-MX" sz="1600" b="0" i="0" u="none" strike="noStrike" dirty="0">
                <a:solidFill>
                  <a:schemeClr val="bg1"/>
                </a:solidFill>
                <a:effectLst/>
              </a:rPr>
              <a:t>tiempo</a:t>
            </a:r>
            <a:r>
              <a:rPr lang="es-MX" sz="1600" b="0" i="0" dirty="0">
                <a:solidFill>
                  <a:schemeClr val="bg1"/>
                </a:solidFill>
                <a:effectLst/>
              </a:rPr>
              <a:t> y espacio de </a:t>
            </a:r>
            <a:r>
              <a:rPr lang="es-MX" sz="1600" b="0" i="0" u="none" strike="noStrike" dirty="0">
                <a:solidFill>
                  <a:schemeClr val="bg1"/>
                </a:solidFill>
                <a:effectLst/>
              </a:rPr>
              <a:t>memoria</a:t>
            </a:r>
            <a:r>
              <a:rPr lang="es-MX" sz="1600" b="0" i="0" dirty="0">
                <a:solidFill>
                  <a:schemeClr val="bg1"/>
                </a:solidFill>
                <a:effectLst/>
              </a:rPr>
              <a:t> necesarios para ejecutarlo.</a:t>
            </a:r>
          </a:p>
          <a:p>
            <a:pPr marL="742950" lvl="1" indent="-285750" algn="l">
              <a:buFont typeface="+mj-lt"/>
              <a:buAutoNum type="arabicPeriod"/>
            </a:pPr>
            <a:r>
              <a:rPr lang="es-MX" sz="1600" b="0" i="0" dirty="0">
                <a:solidFill>
                  <a:schemeClr val="bg1"/>
                </a:solidFill>
                <a:effectLst/>
              </a:rPr>
              <a:t>La eficiencia de un algoritmo puede ser cuantificada con las siguientes medidas de complejidad:</a:t>
            </a:r>
          </a:p>
          <a:p>
            <a:pPr marL="1200150" lvl="2" indent="-285750">
              <a:buFont typeface="+mj-lt"/>
              <a:buAutoNum type="arabicPeriod"/>
            </a:pPr>
            <a:r>
              <a:rPr lang="es-MX" sz="1600" b="1" i="1" dirty="0">
                <a:solidFill>
                  <a:schemeClr val="bg1"/>
                </a:solidFill>
                <a:effectLst/>
              </a:rPr>
              <a:t>Complejidad Temporal o Tiempo de ejecución:</a:t>
            </a:r>
            <a:r>
              <a:rPr lang="es-MX" sz="1600" b="0" i="0" dirty="0">
                <a:solidFill>
                  <a:schemeClr val="bg1"/>
                </a:solidFill>
                <a:effectLst/>
              </a:rPr>
              <a:t> Tiempo de cómputo necesario para ejecutar algún programa.</a:t>
            </a:r>
          </a:p>
          <a:p>
            <a:pPr marL="1200150" lvl="2" indent="-285750">
              <a:buFont typeface="+mj-lt"/>
              <a:buAutoNum type="arabicPeriod"/>
            </a:pPr>
            <a:r>
              <a:rPr lang="es-MX" sz="1600" b="1" i="1" dirty="0">
                <a:solidFill>
                  <a:schemeClr val="bg1"/>
                </a:solidFill>
                <a:effectLst/>
              </a:rPr>
              <a:t>Complejidad Espacial:</a:t>
            </a:r>
            <a:r>
              <a:rPr lang="es-MX" sz="1600" b="0" i="0" dirty="0">
                <a:solidFill>
                  <a:schemeClr val="bg1"/>
                </a:solidFill>
                <a:effectLst/>
              </a:rPr>
              <a:t> Memoria que utiliza un programa para su ejecución, La eficiencia en memoria de un algoritmo indica la cantidad de espacio requerido para ejecutar el algoritmo; es decir, el espacio en memoria que ocupan todas las </a:t>
            </a:r>
            <a:r>
              <a:rPr lang="es-MX" sz="1600" b="0" i="0" u="none" strike="noStrike" dirty="0">
                <a:solidFill>
                  <a:schemeClr val="bg1"/>
                </a:solidFill>
                <a:effectLst/>
              </a:rPr>
              <a:t>variables</a:t>
            </a:r>
            <a:r>
              <a:rPr lang="es-MX" sz="1600" b="0" i="0" dirty="0">
                <a:solidFill>
                  <a:schemeClr val="bg1"/>
                </a:solidFill>
                <a:effectLst/>
              </a:rPr>
              <a:t> propias al algoritmo. Para calcular la </a:t>
            </a:r>
            <a:r>
              <a:rPr lang="es-MX" sz="1600" b="0" i="1" dirty="0">
                <a:solidFill>
                  <a:schemeClr val="bg1"/>
                </a:solidFill>
                <a:effectLst/>
              </a:rPr>
              <a:t>memoria estática</a:t>
            </a:r>
            <a:r>
              <a:rPr lang="es-MX" sz="1600" b="0" i="0" dirty="0">
                <a:solidFill>
                  <a:schemeClr val="bg1"/>
                </a:solidFill>
                <a:effectLst/>
              </a:rPr>
              <a:t> de un algoritmo se suma la memoria que ocupan las variables declaradas en el algoritmo. Para el caso de la </a:t>
            </a:r>
            <a:r>
              <a:rPr lang="es-MX" sz="1600" b="0" i="1" dirty="0">
                <a:solidFill>
                  <a:schemeClr val="bg1"/>
                </a:solidFill>
                <a:effectLst/>
              </a:rPr>
              <a:t>memoria dinámica</a:t>
            </a:r>
            <a:r>
              <a:rPr lang="es-MX" sz="1600" b="0" i="0" dirty="0">
                <a:solidFill>
                  <a:schemeClr val="bg1"/>
                </a:solidFill>
                <a:effectLst/>
              </a:rPr>
              <a:t>, el cálculo no es tan simple ya que, este depende de cada ejecución del algoritmo.</a:t>
            </a:r>
          </a:p>
          <a:p>
            <a:pPr marL="742950" lvl="1" indent="-285750" algn="l">
              <a:buFont typeface="+mj-lt"/>
              <a:buAutoNum type="arabicPeriod"/>
            </a:pPr>
            <a:r>
              <a:rPr lang="es-MX" sz="1600" b="0" i="0" dirty="0">
                <a:solidFill>
                  <a:schemeClr val="bg1"/>
                </a:solidFill>
                <a:effectLst/>
              </a:rPr>
              <a:t>Este </a:t>
            </a:r>
            <a:r>
              <a:rPr lang="es-MX" sz="1600" b="0" i="0" u="none" strike="noStrike" dirty="0">
                <a:solidFill>
                  <a:schemeClr val="bg1"/>
                </a:solidFill>
                <a:effectLst/>
              </a:rPr>
              <a:t>análisis</a:t>
            </a:r>
            <a:r>
              <a:rPr lang="es-MX" sz="1600" b="0" i="0" dirty="0">
                <a:solidFill>
                  <a:schemeClr val="bg1"/>
                </a:solidFill>
                <a:effectLst/>
              </a:rPr>
              <a:t> se basa en las </a:t>
            </a:r>
            <a:r>
              <a:rPr lang="es-MX" sz="1600" b="1" i="1" dirty="0">
                <a:solidFill>
                  <a:schemeClr val="bg1"/>
                </a:solidFill>
                <a:effectLst/>
              </a:rPr>
              <a:t>Complejidades Temporales</a:t>
            </a:r>
            <a:r>
              <a:rPr lang="es-MX" sz="1600" b="0" i="0" dirty="0">
                <a:solidFill>
                  <a:schemeClr val="bg1"/>
                </a:solidFill>
                <a:effectLst/>
              </a:rPr>
              <a:t>, con este fin, para cada problema determinaremos una medida </a:t>
            </a:r>
            <a:r>
              <a:rPr lang="es-MX" sz="1600" b="0" i="1" dirty="0">
                <a:solidFill>
                  <a:schemeClr val="bg1"/>
                </a:solidFill>
                <a:effectLst/>
              </a:rPr>
              <a:t>N</a:t>
            </a:r>
            <a:r>
              <a:rPr lang="es-MX" sz="1600" b="0" i="0" dirty="0">
                <a:solidFill>
                  <a:schemeClr val="bg1"/>
                </a:solidFill>
                <a:effectLst/>
              </a:rPr>
              <a:t>, que llamaremos tamaño de la entrada o número de datos a procesar por el programa, intentaremos hallar respuestas en </a:t>
            </a:r>
            <a:r>
              <a:rPr lang="es-MX" sz="1600" b="0" i="0" u="none" strike="noStrike" dirty="0">
                <a:solidFill>
                  <a:schemeClr val="bg1"/>
                </a:solidFill>
                <a:effectLst/>
              </a:rPr>
              <a:t>función</a:t>
            </a:r>
            <a:r>
              <a:rPr lang="es-MX" sz="1600" b="0" i="0" dirty="0">
                <a:solidFill>
                  <a:schemeClr val="bg1"/>
                </a:solidFill>
                <a:effectLst/>
              </a:rPr>
              <a:t> de dicha </a:t>
            </a:r>
            <a:r>
              <a:rPr lang="es-MX" sz="1600" b="0" i="1" dirty="0">
                <a:solidFill>
                  <a:schemeClr val="bg1"/>
                </a:solidFill>
                <a:effectLst/>
              </a:rPr>
              <a:t>N</a:t>
            </a:r>
            <a:r>
              <a:rPr lang="es-MX" sz="1600" b="0" i="0" dirty="0">
                <a:solidFill>
                  <a:schemeClr val="bg1"/>
                </a:solidFill>
                <a:effectLst/>
              </a:rPr>
              <a:t>.</a:t>
            </a:r>
          </a:p>
          <a:p>
            <a:pPr marL="742950" lvl="1" indent="-285750" algn="l">
              <a:buFont typeface="+mj-lt"/>
              <a:buAutoNum type="arabicPeriod"/>
            </a:pPr>
            <a:r>
              <a:rPr lang="es-MX" sz="1600" b="0" i="0" dirty="0">
                <a:solidFill>
                  <a:schemeClr val="bg1"/>
                </a:solidFill>
                <a:effectLst/>
              </a:rPr>
              <a:t>El </a:t>
            </a:r>
            <a:r>
              <a:rPr lang="es-MX" sz="1600" b="0" i="0" u="none" strike="noStrike" dirty="0">
                <a:solidFill>
                  <a:schemeClr val="bg1"/>
                </a:solidFill>
                <a:effectLst/>
              </a:rPr>
              <a:t>concepto</a:t>
            </a:r>
            <a:r>
              <a:rPr lang="es-MX" sz="1600" b="0" i="0" dirty="0">
                <a:solidFill>
                  <a:schemeClr val="bg1"/>
                </a:solidFill>
                <a:effectLst/>
              </a:rPr>
              <a:t> exacto que cuantifica </a:t>
            </a:r>
            <a:r>
              <a:rPr lang="es-MX" sz="1600" b="0" i="1" dirty="0">
                <a:solidFill>
                  <a:schemeClr val="bg1"/>
                </a:solidFill>
                <a:effectLst/>
              </a:rPr>
              <a:t>N</a:t>
            </a:r>
            <a:r>
              <a:rPr lang="es-MX" sz="1600" b="0" i="0" dirty="0">
                <a:solidFill>
                  <a:schemeClr val="bg1"/>
                </a:solidFill>
                <a:effectLst/>
              </a:rPr>
              <a:t> dependerá de la </a:t>
            </a:r>
            <a:r>
              <a:rPr lang="es-MX" sz="1600" b="0" i="0" u="none" strike="noStrike" dirty="0">
                <a:solidFill>
                  <a:schemeClr val="bg1"/>
                </a:solidFill>
                <a:effectLst/>
              </a:rPr>
              <a:t>naturaleza</a:t>
            </a:r>
            <a:r>
              <a:rPr lang="es-MX" sz="1600" b="0" i="0" dirty="0">
                <a:solidFill>
                  <a:schemeClr val="bg1"/>
                </a:solidFill>
                <a:effectLst/>
              </a:rPr>
              <a:t> del problema, si hablamos de un array se puede ver a </a:t>
            </a:r>
            <a:r>
              <a:rPr lang="es-MX" sz="1600" b="0" i="1" dirty="0">
                <a:solidFill>
                  <a:schemeClr val="bg1"/>
                </a:solidFill>
                <a:effectLst/>
              </a:rPr>
              <a:t>N</a:t>
            </a:r>
            <a:r>
              <a:rPr lang="es-MX" sz="1600" b="0" i="0" dirty="0">
                <a:solidFill>
                  <a:schemeClr val="bg1"/>
                </a:solidFill>
                <a:effectLst/>
              </a:rPr>
              <a:t> como el rango del array, para una </a:t>
            </a:r>
            <a:r>
              <a:rPr lang="es-MX" sz="1600" b="0" i="0" u="none" strike="noStrike" dirty="0">
                <a:solidFill>
                  <a:schemeClr val="bg1"/>
                </a:solidFill>
                <a:effectLst/>
              </a:rPr>
              <a:t>matriz</a:t>
            </a:r>
            <a:r>
              <a:rPr lang="es-MX" sz="1600" b="0" i="0" dirty="0">
                <a:solidFill>
                  <a:schemeClr val="bg1"/>
                </a:solidFill>
                <a:effectLst/>
              </a:rPr>
              <a:t>, el número de elementos que la componen; para un grafo, podría ser el número de nodos o arcos que lo arman, no se puede establecer una regla para </a:t>
            </a:r>
            <a:r>
              <a:rPr lang="es-MX" sz="1600" b="0" i="1" dirty="0">
                <a:solidFill>
                  <a:schemeClr val="bg1"/>
                </a:solidFill>
                <a:effectLst/>
              </a:rPr>
              <a:t>N</a:t>
            </a:r>
            <a:r>
              <a:rPr lang="es-MX" sz="1600" b="0" i="0" dirty="0">
                <a:solidFill>
                  <a:schemeClr val="bg1"/>
                </a:solidFill>
                <a:effectLst/>
              </a:rPr>
              <a:t>, pues cada problema acarrea su propia </a:t>
            </a:r>
            <a:r>
              <a:rPr lang="es-MX" sz="1600" b="0" i="0" u="none" strike="noStrike" dirty="0">
                <a:solidFill>
                  <a:schemeClr val="bg1"/>
                </a:solidFill>
                <a:effectLst/>
              </a:rPr>
              <a:t>lógica</a:t>
            </a:r>
            <a:r>
              <a:rPr lang="es-MX" sz="1600" b="0" i="0" dirty="0">
                <a:solidFill>
                  <a:schemeClr val="bg1"/>
                </a:solidFill>
                <a:effectLst/>
              </a:rPr>
              <a:t> y complejidad.</a:t>
            </a:r>
          </a:p>
        </p:txBody>
      </p:sp>
      <p:pic>
        <p:nvPicPr>
          <p:cNvPr id="3" name="Imagen 2">
            <a:extLst>
              <a:ext uri="{FF2B5EF4-FFF2-40B4-BE49-F238E27FC236}">
                <a16:creationId xmlns:a16="http://schemas.microsoft.com/office/drawing/2014/main" xmlns="" id="{EB9F71E8-7C76-413B-8D45-94355363EFC7}"/>
              </a:ext>
            </a:extLst>
          </p:cNvPr>
          <p:cNvPicPr>
            <a:picLocks noChangeAspect="1"/>
          </p:cNvPicPr>
          <p:nvPr/>
        </p:nvPicPr>
        <p:blipFill>
          <a:blip r:embed="rId2"/>
          <a:stretch>
            <a:fillRect/>
          </a:stretch>
        </p:blipFill>
        <p:spPr>
          <a:xfrm>
            <a:off x="8341654" y="2124222"/>
            <a:ext cx="3709673" cy="2820368"/>
          </a:xfrm>
          <a:prstGeom prst="rect">
            <a:avLst/>
          </a:prstGeom>
        </p:spPr>
      </p:pic>
    </p:spTree>
    <p:extLst>
      <p:ext uri="{BB962C8B-B14F-4D97-AF65-F5344CB8AC3E}">
        <p14:creationId xmlns:p14="http://schemas.microsoft.com/office/powerpoint/2010/main" xmlns="" val="1756631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39147" y="98476"/>
            <a:ext cx="11798105" cy="6639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0EFD15A5-262A-414B-BF5E-0519E762866E}"/>
              </a:ext>
            </a:extLst>
          </p:cNvPr>
          <p:cNvSpPr txBox="1"/>
          <p:nvPr/>
        </p:nvSpPr>
        <p:spPr>
          <a:xfrm>
            <a:off x="382790" y="122213"/>
            <a:ext cx="6096000" cy="590931"/>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s-AR" sz="3200" dirty="0"/>
              <a:t>   Unidad 3  Listas</a:t>
            </a:r>
          </a:p>
        </p:txBody>
      </p:sp>
      <p:sp>
        <p:nvSpPr>
          <p:cNvPr id="6" name="Rectangle 1">
            <a:extLst>
              <a:ext uri="{FF2B5EF4-FFF2-40B4-BE49-F238E27FC236}">
                <a16:creationId xmlns:a16="http://schemas.microsoft.com/office/drawing/2014/main" xmlns="" id="{2FC18429-2829-44DB-BC4C-8B8DA0389ABB}"/>
              </a:ext>
            </a:extLst>
          </p:cNvPr>
          <p:cNvSpPr>
            <a:spLocks noChangeArrowheads="1"/>
          </p:cNvSpPr>
          <p:nvPr/>
        </p:nvSpPr>
        <p:spPr bwMode="auto">
          <a:xfrm>
            <a:off x="549133" y="685008"/>
            <a:ext cx="10804975" cy="57554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Los arreglos y las estructuras de datos (listas, colas, pilas, etc.) son entes informáticos abstractos que nos permiten almacenar datos, es decir, en un lenguaje de programación como Java, objetos y/o tipos primitivos (</a:t>
            </a:r>
            <a:r>
              <a:rPr kumimoji="0" lang="es-AR" altLang="es-AR" sz="1600" b="0" i="0" u="none" strike="noStrike" cap="none" normalizeH="0" baseline="0" dirty="0" err="1">
                <a:ln>
                  <a:noFill/>
                </a:ln>
                <a:solidFill>
                  <a:schemeClr val="bg1"/>
                </a:solidFill>
                <a:effectLst/>
              </a:rPr>
              <a:t>int</a:t>
            </a:r>
            <a:r>
              <a:rPr kumimoji="0" lang="es-AR" altLang="es-AR" sz="1600" b="0" i="0" u="none" strike="noStrike" cap="none" normalizeH="0" baseline="0" dirty="0">
                <a:ln>
                  <a:noFill/>
                </a:ln>
                <a:solidFill>
                  <a:schemeClr val="bg1"/>
                </a:solidFill>
                <a:effectLst/>
              </a:rPr>
              <a:t>, </a:t>
            </a:r>
            <a:r>
              <a:rPr kumimoji="0" lang="es-AR" altLang="es-AR" sz="1600" b="0" i="0" u="none" strike="noStrike" cap="none" normalizeH="0" baseline="0" dirty="0" err="1">
                <a:ln>
                  <a:noFill/>
                </a:ln>
                <a:solidFill>
                  <a:schemeClr val="bg1"/>
                </a:solidFill>
                <a:effectLst/>
              </a:rPr>
              <a:t>double</a:t>
            </a:r>
            <a:r>
              <a:rPr kumimoji="0" lang="es-AR" altLang="es-AR" sz="1600" b="0" i="0" u="none" strike="noStrike" cap="none" normalizeH="0" baseline="0" dirty="0">
                <a:ln>
                  <a:noFill/>
                </a:ln>
                <a:solidFill>
                  <a:schemeClr val="bg1"/>
                </a:solidFill>
                <a:effectLst/>
              </a:rPr>
              <a:t>, </a:t>
            </a:r>
            <a:r>
              <a:rPr kumimoji="0" lang="es-AR" altLang="es-AR" sz="1600" b="0" i="0" u="none" strike="noStrike" cap="none" normalizeH="0" baseline="0" dirty="0" err="1">
                <a:ln>
                  <a:noFill/>
                </a:ln>
                <a:solidFill>
                  <a:schemeClr val="bg1"/>
                </a:solidFill>
                <a:effectLst/>
              </a:rPr>
              <a:t>char</a:t>
            </a:r>
            <a:r>
              <a:rPr kumimoji="0" lang="es-AR" altLang="es-AR" sz="1600" b="0" i="0" u="none" strike="noStrike" cap="none" normalizeH="0" baseline="0" dirty="0">
                <a:ln>
                  <a:noFill/>
                </a:ln>
                <a:solidFill>
                  <a:schemeClr val="bg1"/>
                </a:solidFill>
                <a:effectLst/>
              </a:rPr>
              <a:t>, </a:t>
            </a:r>
            <a:r>
              <a:rPr kumimoji="0" lang="es-AR" altLang="es-AR" sz="1600" b="0" i="0" u="none" strike="noStrike" cap="none" normalizeH="0" baseline="0" dirty="0" err="1">
                <a:ln>
                  <a:noFill/>
                </a:ln>
                <a:solidFill>
                  <a:schemeClr val="bg1"/>
                </a:solidFill>
                <a:effectLst/>
              </a:rPr>
              <a:t>boolean</a:t>
            </a:r>
            <a:r>
              <a:rPr kumimoji="0" lang="es-AR" altLang="es-AR" sz="1600" b="0" i="0" u="none" strike="noStrike" cap="none" normalizeH="0" baseline="0" dirty="0">
                <a:ln>
                  <a:noFill/>
                </a:ln>
                <a:solidFill>
                  <a:schemeClr val="bg1"/>
                </a:solidFill>
                <a:effectLst/>
              </a:rPr>
              <a:t>,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Los arreglos son, probablemente, la estructura más usada para almacenar y ordenar datos dentro de la programación, debido a que la sintaxis para acceder a sus datos es muy amigable para el programador. Por ejemplo, si tenemos un arreglo de </a:t>
            </a:r>
            <a:r>
              <a:rPr kumimoji="0" lang="es-AR" altLang="es-AR" sz="1600" b="0" i="0" u="none" strike="noStrike" cap="none" normalizeH="0" baseline="0" dirty="0" err="1">
                <a:ln>
                  <a:noFill/>
                </a:ln>
                <a:solidFill>
                  <a:schemeClr val="bg1"/>
                </a:solidFill>
                <a:effectLst/>
              </a:rPr>
              <a:t>int’s</a:t>
            </a:r>
            <a:r>
              <a:rPr kumimoji="0" lang="es-AR" altLang="es-AR" sz="1600" b="0" i="0" u="none" strike="noStrike" cap="none" normalizeH="0" baseline="0" dirty="0">
                <a:ln>
                  <a:noFill/>
                </a:ln>
                <a:solidFill>
                  <a:schemeClr val="bg1"/>
                </a:solidFill>
                <a:effectLst/>
              </a:rPr>
              <a:t>, y queremos sumar el segundo número de un arreglo con el cuarto, simplemente usamos la notación [ ] para acceder a ellos.</a:t>
            </a:r>
            <a:br>
              <a:rPr kumimoji="0" lang="es-AR" altLang="es-AR" sz="1600" b="0" i="0" u="none" strike="noStrike" cap="none" normalizeH="0" baseline="0" dirty="0">
                <a:ln>
                  <a:noFill/>
                </a:ln>
                <a:solidFill>
                  <a:schemeClr val="bg1"/>
                </a:solidFill>
                <a:effectLst/>
              </a:rPr>
            </a:br>
            <a:r>
              <a:rPr kumimoji="0" lang="es-AR" altLang="es-AR" sz="1600" b="0" i="0" u="none" strike="noStrike" cap="none" normalizeH="0" baseline="0" dirty="0">
                <a:ln>
                  <a:noFill/>
                </a:ln>
                <a:solidFill>
                  <a:schemeClr val="bg1"/>
                </a:solidFill>
                <a:effectLst/>
              </a:rPr>
              <a:t>Pero esta forma de almacenamiento tiene ciertas desventajas, por ejemplo</a:t>
            </a:r>
            <a:r>
              <a:rPr kumimoji="0" lang="es-AR" altLang="es-AR" sz="1600" b="0" i="0" u="none" strike="noStrike" cap="none" normalizeH="0" baseline="0" dirty="0" smtClean="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
            </a:r>
            <a:br>
              <a:rPr kumimoji="0" lang="es-AR" altLang="es-AR" sz="1600" b="0" i="0" u="none" strike="noStrike" cap="none" normalizeH="0" baseline="0" dirty="0">
                <a:ln>
                  <a:noFill/>
                </a:ln>
                <a:solidFill>
                  <a:schemeClr val="bg1"/>
                </a:solidFill>
                <a:effectLst/>
              </a:rPr>
            </a:br>
            <a:endParaRPr kumimoji="0" lang="es-AR" altLang="es-AR" sz="1600" b="0" i="0" u="none" strike="noStrike" cap="none" normalizeH="0" baseline="0" dirty="0">
              <a:ln>
                <a:noFill/>
              </a:ln>
              <a:solidFill>
                <a:schemeClr val="bg1"/>
              </a:solidFill>
              <a:effectLst/>
            </a:endParaRPr>
          </a:p>
          <a:p>
            <a:pPr lvl="1" eaLnBrk="0" fontAlgn="base" hangingPunct="0">
              <a:spcBef>
                <a:spcPct val="0"/>
              </a:spcBef>
              <a:spcAft>
                <a:spcPct val="0"/>
              </a:spcAft>
              <a:buFontTx/>
              <a:buAutoNum type="arabicPeriod"/>
            </a:pPr>
            <a:r>
              <a:rPr kumimoji="0" lang="es-AR" altLang="es-AR" sz="1600" b="0" i="0" u="none" strike="noStrike" cap="none" normalizeH="0" baseline="0" dirty="0">
                <a:ln>
                  <a:noFill/>
                </a:ln>
                <a:solidFill>
                  <a:schemeClr val="bg1"/>
                </a:solidFill>
                <a:effectLst/>
              </a:rPr>
              <a:t>Los arreglos tienen una capacidad de almacenamiento determinada y no modificable, lo que se transforma realmente en un problema si queremos almacenar datos sin saber cuantos almacenaremos en total, o si la cantidad de datos es variable.</a:t>
            </a:r>
            <a:br>
              <a:rPr kumimoji="0" lang="es-AR" altLang="es-AR" sz="1600" b="0" i="0" u="none" strike="noStrike" cap="none" normalizeH="0" baseline="0" dirty="0">
                <a:ln>
                  <a:noFill/>
                </a:ln>
                <a:solidFill>
                  <a:schemeClr val="bg1"/>
                </a:solidFill>
                <a:effectLst/>
              </a:rPr>
            </a:br>
            <a:r>
              <a:rPr kumimoji="0" lang="es-AR" altLang="es-AR" sz="1600" b="0" i="0" u="none" strike="noStrike" cap="none" normalizeH="0" baseline="0" dirty="0">
                <a:ln>
                  <a:noFill/>
                </a:ln>
                <a:solidFill>
                  <a:schemeClr val="bg1"/>
                </a:solidFill>
                <a:effectLst/>
              </a:rPr>
              <a:t> </a:t>
            </a:r>
          </a:p>
          <a:p>
            <a:pPr lvl="1" eaLnBrk="0" fontAlgn="base" hangingPunct="0">
              <a:spcBef>
                <a:spcPct val="0"/>
              </a:spcBef>
              <a:spcAft>
                <a:spcPct val="0"/>
              </a:spcAft>
              <a:buFontTx/>
              <a:buAutoNum type="arabicPeriod"/>
            </a:pPr>
            <a:r>
              <a:rPr kumimoji="0" lang="es-AR" altLang="es-AR" sz="1600" b="0" i="0" u="none" strike="noStrike" cap="none" normalizeH="0" baseline="0" dirty="0">
                <a:ln>
                  <a:noFill/>
                </a:ln>
                <a:solidFill>
                  <a:schemeClr val="bg1"/>
                </a:solidFill>
                <a:effectLst/>
              </a:rPr>
              <a:t>Por (1), los programadores utilizan arreglos “lo suficientemente grandes”, desperdiciando espacio de memoria que nunca se utiliza. Por ejemplo, si queremos registrar a los clientes que compraron en nuestra tienda cada día, podríamos crear un arreglo de una capacidad estimada de 100 espacios para cada día. Pero en el caso que en una ocasión sólo entraran a comprar 22 clientes, 78 espacios del arreglo son desperdiciados, y, por lo tanto, espacio en la memoria es desperdiciado. O peor aún, que entraran 150 personas a comprar y que nuestro arreglo no fuera capaz de almacenar a todos los clientes. En estos casos, los arreglos no son la herramienta indicada. </a:t>
            </a:r>
            <a:br>
              <a:rPr kumimoji="0" lang="es-AR" altLang="es-AR" sz="1600" b="0" i="0" u="none" strike="noStrike" cap="none" normalizeH="0" baseline="0" dirty="0">
                <a:ln>
                  <a:noFill/>
                </a:ln>
                <a:solidFill>
                  <a:schemeClr val="bg1"/>
                </a:solidFill>
                <a:effectLst/>
              </a:rPr>
            </a:br>
            <a:endParaRPr kumimoji="0" lang="es-AR" altLang="es-AR" sz="1600" b="0" i="0" u="none" strike="noStrike" cap="none" normalizeH="0" baseline="0" dirty="0">
              <a:ln>
                <a:noFill/>
              </a:ln>
              <a:solidFill>
                <a:schemeClr val="bg1"/>
              </a:solidFill>
              <a:effectLst/>
            </a:endParaRPr>
          </a:p>
          <a:p>
            <a:pPr lvl="1" eaLnBrk="0" fontAlgn="base" hangingPunct="0">
              <a:spcBef>
                <a:spcPct val="0"/>
              </a:spcBef>
              <a:spcAft>
                <a:spcPct val="0"/>
              </a:spcAft>
              <a:buFontTx/>
              <a:buAutoNum type="arabicPeriod"/>
            </a:pPr>
            <a:r>
              <a:rPr kumimoji="0" lang="es-AR" altLang="es-AR" sz="1600" b="0" i="0" u="none" strike="noStrike" cap="none" normalizeH="0" baseline="0" dirty="0">
                <a:ln>
                  <a:noFill/>
                </a:ln>
                <a:solidFill>
                  <a:schemeClr val="bg1"/>
                </a:solidFill>
                <a:effectLst/>
              </a:rPr>
              <a:t>La inserción de un objeto al principio del arreglo, sin sobrescribir el primer espacio, se torna mas complicada, pues debemos correr en un espacio a la derecha a todo el resto de los datos. Es decir, los arreglos no manejan los datos de forma dinámica.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
            </a:r>
            <a:br>
              <a:rPr kumimoji="0" lang="es-AR" altLang="es-AR" sz="1600" b="0" i="0" u="none" strike="noStrike" cap="none" normalizeH="0" baseline="0" dirty="0">
                <a:ln>
                  <a:noFill/>
                </a:ln>
                <a:solidFill>
                  <a:schemeClr val="bg1"/>
                </a:solidFill>
                <a:effectLst/>
              </a:rPr>
            </a:br>
            <a:endParaRPr kumimoji="0" lang="es-AR" altLang="es-AR" sz="1600" b="0" i="0" u="none" strike="noStrike" cap="none" normalizeH="0" baseline="0" dirty="0">
              <a:ln>
                <a:noFill/>
              </a:ln>
              <a:solidFill>
                <a:schemeClr val="tx1"/>
              </a:solidFill>
              <a:effectLst/>
            </a:endParaRPr>
          </a:p>
        </p:txBody>
      </p:sp>
      <p:pic>
        <p:nvPicPr>
          <p:cNvPr id="4" name="Imagen 3">
            <a:extLst>
              <a:ext uri="{FF2B5EF4-FFF2-40B4-BE49-F238E27FC236}">
                <a16:creationId xmlns:a16="http://schemas.microsoft.com/office/drawing/2014/main" xmlns="" id="{73DB8F65-1227-479E-A8AB-DD9DCF20DB4B}"/>
              </a:ext>
            </a:extLst>
          </p:cNvPr>
          <p:cNvPicPr>
            <a:picLocks noChangeAspect="1"/>
          </p:cNvPicPr>
          <p:nvPr/>
        </p:nvPicPr>
        <p:blipFill>
          <a:blip r:embed="rId2">
            <a:duotone>
              <a:prstClr val="black"/>
              <a:schemeClr val="accent5">
                <a:tint val="45000"/>
                <a:satMod val="400000"/>
              </a:schemeClr>
            </a:duotone>
          </a:blip>
          <a:stretch>
            <a:fillRect/>
          </a:stretch>
        </p:blipFill>
        <p:spPr>
          <a:xfrm>
            <a:off x="8198996" y="5807623"/>
            <a:ext cx="3387104" cy="730901"/>
          </a:xfrm>
          <a:prstGeom prst="rect">
            <a:avLst/>
          </a:prstGeom>
        </p:spPr>
      </p:pic>
      <p:sp>
        <p:nvSpPr>
          <p:cNvPr id="7" name="6 CuadroTexto"/>
          <p:cNvSpPr txBox="1"/>
          <p:nvPr/>
        </p:nvSpPr>
        <p:spPr>
          <a:xfrm>
            <a:off x="8314007" y="239153"/>
            <a:ext cx="2731132" cy="369332"/>
          </a:xfrm>
          <a:prstGeom prst="rect">
            <a:avLst/>
          </a:prstGeom>
          <a:noFill/>
        </p:spPr>
        <p:txBody>
          <a:bodyPr wrap="none" rtlCol="0">
            <a:spAutoFit/>
          </a:bodyPr>
          <a:lstStyle/>
          <a:p>
            <a:r>
              <a:rPr lang="es-MX" dirty="0" smtClean="0">
                <a:solidFill>
                  <a:schemeClr val="bg1">
                    <a:lumMod val="75000"/>
                  </a:schemeClr>
                </a:solidFill>
              </a:rPr>
              <a:t>Justificación e Introducción</a:t>
            </a:r>
            <a:endParaRPr lang="es-ES" dirty="0">
              <a:solidFill>
                <a:schemeClr val="bg1">
                  <a:lumMod val="75000"/>
                </a:schemeClr>
              </a:solidFill>
            </a:endParaRPr>
          </a:p>
        </p:txBody>
      </p:sp>
    </p:spTree>
    <p:extLst>
      <p:ext uri="{BB962C8B-B14F-4D97-AF65-F5344CB8AC3E}">
        <p14:creationId xmlns:p14="http://schemas.microsoft.com/office/powerpoint/2010/main" xmlns="" val="3044439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FE6D06CE-55FB-4592-A508-FE0C1EBE92D6}"/>
              </a:ext>
            </a:extLst>
          </p:cNvPr>
          <p:cNvSpPr txBox="1"/>
          <p:nvPr/>
        </p:nvSpPr>
        <p:spPr>
          <a:xfrm>
            <a:off x="3683174" y="2513637"/>
            <a:ext cx="8283743" cy="2037897"/>
          </a:xfrm>
          <a:prstGeom prst="rect">
            <a:avLst/>
          </a:prstGeom>
        </p:spPr>
        <p:txBody>
          <a:bodyPr vert="horz" lIns="91440" tIns="45720" rIns="91440" bIns="45720" rtlCol="0" anchor="b">
            <a:normAutofit/>
          </a:bodyPr>
          <a:lstStyle>
            <a:lvl1pPr algn="ctr">
              <a:lnSpc>
                <a:spcPct val="90000"/>
              </a:lnSpc>
              <a:spcBef>
                <a:spcPct val="0"/>
              </a:spcBef>
              <a:buNone/>
              <a:defRPr sz="6000">
                <a:solidFill>
                  <a:schemeClr val="bg1"/>
                </a:solidFill>
                <a:latin typeface="+mj-lt"/>
                <a:ea typeface="+mj-ea"/>
                <a:cs typeface="+mj-cs"/>
              </a:defRPr>
            </a:lvl1pPr>
          </a:lstStyle>
          <a:p>
            <a:pPr algn="l"/>
            <a:r>
              <a:rPr lang="es-AR" b="1" dirty="0">
                <a:effectLst>
                  <a:outerShdw blurRad="38100" dist="38100" dir="2700000" algn="tl">
                    <a:srgbClr val="000000">
                      <a:alpha val="43137"/>
                    </a:srgbClr>
                  </a:outerShdw>
                </a:effectLst>
              </a:rPr>
              <a:t>U0 Algoritmos y Estructuras de Datos III</a:t>
            </a:r>
          </a:p>
        </p:txBody>
      </p:sp>
      <p:pic>
        <p:nvPicPr>
          <p:cNvPr id="3" name="Imagen 2">
            <a:extLst>
              <a:ext uri="{FF2B5EF4-FFF2-40B4-BE49-F238E27FC236}">
                <a16:creationId xmlns:a16="http://schemas.microsoft.com/office/drawing/2014/main" xmlns="" id="{8D4F970F-E59C-408D-BA24-1D308E24D0DD}"/>
              </a:ext>
            </a:extLst>
          </p:cNvPr>
          <p:cNvPicPr>
            <a:picLocks noChangeAspect="1"/>
          </p:cNvPicPr>
          <p:nvPr/>
        </p:nvPicPr>
        <p:blipFill>
          <a:blip r:embed="rId2"/>
          <a:stretch>
            <a:fillRect/>
          </a:stretch>
        </p:blipFill>
        <p:spPr>
          <a:xfrm>
            <a:off x="225083" y="2513637"/>
            <a:ext cx="3404376" cy="2388144"/>
          </a:xfrm>
          <a:prstGeom prst="rect">
            <a:avLst/>
          </a:prstGeom>
        </p:spPr>
      </p:pic>
      <p:sp>
        <p:nvSpPr>
          <p:cNvPr id="4" name="CuadroTexto 3">
            <a:extLst>
              <a:ext uri="{FF2B5EF4-FFF2-40B4-BE49-F238E27FC236}">
                <a16:creationId xmlns:a16="http://schemas.microsoft.com/office/drawing/2014/main" xmlns="" id="{8B0CFF21-E0CF-4F72-B072-10515339F7E6}"/>
              </a:ext>
            </a:extLst>
          </p:cNvPr>
          <p:cNvSpPr txBox="1"/>
          <p:nvPr/>
        </p:nvSpPr>
        <p:spPr>
          <a:xfrm>
            <a:off x="581892" y="3645360"/>
            <a:ext cx="2432845" cy="584775"/>
          </a:xfrm>
          <a:prstGeom prst="rect">
            <a:avLst/>
          </a:prstGeom>
          <a:noFill/>
        </p:spPr>
        <p:txBody>
          <a:bodyPr wrap="none" rtlCol="0">
            <a:spAutoFit/>
          </a:bodyPr>
          <a:lstStyle/>
          <a:p>
            <a:r>
              <a:rPr lang="es-AR" sz="3200" b="1" dirty="0" err="1">
                <a:solidFill>
                  <a:schemeClr val="bg1"/>
                </a:solidFill>
              </a:rPr>
              <a:t>Algorithms</a:t>
            </a:r>
            <a:r>
              <a:rPr lang="es-AR" sz="3200" b="1" dirty="0">
                <a:solidFill>
                  <a:schemeClr val="bg1"/>
                </a:solidFill>
              </a:rPr>
              <a:t> &amp;</a:t>
            </a:r>
          </a:p>
        </p:txBody>
      </p:sp>
      <p:cxnSp>
        <p:nvCxnSpPr>
          <p:cNvPr id="6" name="Conector recto 5">
            <a:extLst>
              <a:ext uri="{FF2B5EF4-FFF2-40B4-BE49-F238E27FC236}">
                <a16:creationId xmlns:a16="http://schemas.microsoft.com/office/drawing/2014/main" xmlns="" id="{A8F6EB2E-82C4-43C1-A13F-2213FEE61823}"/>
              </a:ext>
            </a:extLst>
          </p:cNvPr>
          <p:cNvCxnSpPr/>
          <p:nvPr/>
        </p:nvCxnSpPr>
        <p:spPr>
          <a:xfrm>
            <a:off x="6096000" y="4551534"/>
            <a:ext cx="631698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xmlns="" id="{5B2725CF-A97F-43A1-AA0A-D39F5AF4DFB0}"/>
              </a:ext>
            </a:extLst>
          </p:cNvPr>
          <p:cNvSpPr txBox="1"/>
          <p:nvPr/>
        </p:nvSpPr>
        <p:spPr>
          <a:xfrm>
            <a:off x="9762083" y="4609393"/>
            <a:ext cx="2204834" cy="584775"/>
          </a:xfrm>
          <a:prstGeom prst="rect">
            <a:avLst/>
          </a:prstGeom>
          <a:noFill/>
        </p:spPr>
        <p:txBody>
          <a:bodyPr wrap="none" rtlCol="0">
            <a:spAutoFit/>
          </a:bodyPr>
          <a:lstStyle/>
          <a:p>
            <a:r>
              <a:rPr lang="es-AR" sz="3200" dirty="0">
                <a:solidFill>
                  <a:schemeClr val="bg1"/>
                </a:solidFill>
              </a:rPr>
              <a:t>Bienvenidos</a:t>
            </a:r>
          </a:p>
        </p:txBody>
      </p:sp>
    </p:spTree>
    <p:extLst>
      <p:ext uri="{BB962C8B-B14F-4D97-AF65-F5344CB8AC3E}">
        <p14:creationId xmlns:p14="http://schemas.microsoft.com/office/powerpoint/2010/main" xmlns="" val="1363370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0EFD15A5-262A-414B-BF5E-0519E762866E}"/>
              </a:ext>
            </a:extLst>
          </p:cNvPr>
          <p:cNvSpPr txBox="1"/>
          <p:nvPr/>
        </p:nvSpPr>
        <p:spPr>
          <a:xfrm>
            <a:off x="433137" y="304986"/>
            <a:ext cx="6096000" cy="590931"/>
          </a:xfrm>
          <a:prstGeom prst="rect">
            <a:avLst/>
          </a:prstGeom>
        </p:spPr>
        <p:txBody>
          <a:bodyPr vert="horz" lIns="91440" tIns="45720" rIns="91440" bIns="45720" rtlCol="0" anchor="ctr">
            <a:normAutofit fontScale="97500"/>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s-AR" sz="3200" dirty="0"/>
              <a:t>Unidad 3 Listas</a:t>
            </a:r>
          </a:p>
        </p:txBody>
      </p:sp>
      <p:sp>
        <p:nvSpPr>
          <p:cNvPr id="6" name="Rectangle 1">
            <a:extLst>
              <a:ext uri="{FF2B5EF4-FFF2-40B4-BE49-F238E27FC236}">
                <a16:creationId xmlns:a16="http://schemas.microsoft.com/office/drawing/2014/main" xmlns="" id="{2FC18429-2829-44DB-BC4C-8B8DA0389ABB}"/>
              </a:ext>
            </a:extLst>
          </p:cNvPr>
          <p:cNvSpPr>
            <a:spLocks noChangeArrowheads="1"/>
          </p:cNvSpPr>
          <p:nvPr/>
        </p:nvSpPr>
        <p:spPr bwMode="auto">
          <a:xfrm>
            <a:off x="433137" y="895917"/>
            <a:ext cx="11550316" cy="57554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Para arreglar este problema, haremos uso de una nueva forma de almacenamientos: las estructuras datos basadas en punteros, con su principal exponente, la Lista Enlazada</a:t>
            </a:r>
            <a:r>
              <a:rPr kumimoji="0" lang="es-AR" altLang="es-AR" sz="1600" b="0" i="0" u="none" strike="noStrike" cap="none" normalizeH="0" baseline="0" dirty="0" smtClean="0">
                <a:ln>
                  <a:noFill/>
                </a:ln>
                <a:solidFill>
                  <a:schemeClr val="bg1"/>
                </a:solidFill>
                <a:effectLst/>
              </a:rPr>
              <a:t>.</a:t>
            </a:r>
            <a:br>
              <a:rPr kumimoji="0" lang="es-AR" altLang="es-AR" sz="1600" b="0" i="0" u="none" strike="noStrike" cap="none" normalizeH="0" baseline="0" dirty="0" smtClean="0">
                <a:ln>
                  <a:noFill/>
                </a:ln>
                <a:solidFill>
                  <a:schemeClr val="bg1"/>
                </a:solidFill>
                <a:effectLst/>
              </a:rPr>
            </a:br>
            <a:endParaRPr kumimoji="0" lang="es-AR" altLang="es-AR"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lumMod val="75000"/>
                  </a:schemeClr>
                </a:solidFill>
                <a:effectLst/>
              </a:rPr>
              <a:t>Para entender este tipo de estructuras es necesario tener claro algunos conceptos:</a:t>
            </a:r>
            <a:br>
              <a:rPr kumimoji="0" lang="es-AR" altLang="es-AR" sz="1600" b="0" i="0" u="none" strike="noStrike" cap="none" normalizeH="0" baseline="0" dirty="0">
                <a:ln>
                  <a:noFill/>
                </a:ln>
                <a:solidFill>
                  <a:schemeClr val="bg1">
                    <a:lumMod val="75000"/>
                  </a:schemeClr>
                </a:solidFill>
                <a:effectLst/>
              </a:rPr>
            </a:br>
            <a:r>
              <a:rPr kumimoji="0" lang="es-AR" altLang="es-AR" sz="1600" b="1" i="0" u="none" strike="noStrike" cap="none" normalizeH="0" baseline="0" dirty="0" smtClean="0">
                <a:ln>
                  <a:noFill/>
                </a:ln>
                <a:solidFill>
                  <a:schemeClr val="bg1">
                    <a:lumMod val="75000"/>
                  </a:schemeClr>
                </a:solidFill>
                <a:effectLst/>
              </a:rPr>
              <a:t>Puntero / Apuntado</a:t>
            </a:r>
          </a:p>
          <a:p>
            <a:pPr marL="0" marR="0" lvl="0" indent="0" algn="l" defTabSz="914400" rtl="0" eaLnBrk="0" fontAlgn="base" latinLnBrk="0" hangingPunct="0">
              <a:lnSpc>
                <a:spcPct val="100000"/>
              </a:lnSpc>
              <a:spcBef>
                <a:spcPct val="0"/>
              </a:spcBef>
              <a:spcAft>
                <a:spcPct val="0"/>
              </a:spcAft>
              <a:buClrTx/>
              <a:buSzTx/>
              <a:tabLst/>
            </a:pPr>
            <a:r>
              <a:rPr lang="es-AR" altLang="es-AR" sz="1600" b="1" dirty="0" smtClean="0">
                <a:solidFill>
                  <a:schemeClr val="bg1">
                    <a:lumMod val="75000"/>
                  </a:schemeClr>
                </a:solidFill>
              </a:rPr>
              <a:t>U</a:t>
            </a:r>
            <a:r>
              <a:rPr kumimoji="0" lang="es-AR" altLang="es-AR" sz="1600" b="0" i="0" u="none" strike="noStrike" cap="none" normalizeH="0" baseline="0" dirty="0" smtClean="0">
                <a:ln>
                  <a:noFill/>
                </a:ln>
                <a:solidFill>
                  <a:schemeClr val="bg1">
                    <a:lumMod val="75000"/>
                  </a:schemeClr>
                </a:solidFill>
                <a:effectLst/>
              </a:rPr>
              <a:t>n </a:t>
            </a:r>
            <a:r>
              <a:rPr kumimoji="0" lang="es-AR" altLang="es-AR" sz="1600" b="0" i="0" u="none" strike="noStrike" cap="none" normalizeH="0" baseline="0" dirty="0">
                <a:ln>
                  <a:noFill/>
                </a:ln>
                <a:solidFill>
                  <a:schemeClr val="bg1">
                    <a:lumMod val="75000"/>
                  </a:schemeClr>
                </a:solidFill>
                <a:effectLst/>
              </a:rPr>
              <a:t>puntero es un espacio en la memoria que almacena una referencia o dirección de memoria de otra variable, conocida como su apuntado. El valor de un puntero puede ser </a:t>
            </a:r>
            <a:r>
              <a:rPr kumimoji="0" lang="es-AR" altLang="es-AR" sz="1600" b="0" i="0" u="none" strike="noStrike" cap="none" normalizeH="0" baseline="0" dirty="0" err="1">
                <a:ln>
                  <a:noFill/>
                </a:ln>
                <a:solidFill>
                  <a:schemeClr val="bg1">
                    <a:lumMod val="75000"/>
                  </a:schemeClr>
                </a:solidFill>
                <a:effectLst/>
              </a:rPr>
              <a:t>null</a:t>
            </a:r>
            <a:r>
              <a:rPr kumimoji="0" lang="es-AR" altLang="es-AR" sz="1600" b="0" i="0" u="none" strike="noStrike" cap="none" normalizeH="0" baseline="0" dirty="0">
                <a:ln>
                  <a:noFill/>
                </a:ln>
                <a:solidFill>
                  <a:schemeClr val="bg1">
                    <a:lumMod val="75000"/>
                  </a:schemeClr>
                </a:solidFill>
                <a:effectLst/>
              </a:rPr>
              <a:t>, lo que significa actualmente no se refiere a ningún apuntado.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600" b="1" i="0" u="none" strike="noStrike" cap="none" normalizeH="0" baseline="0" dirty="0">
                <a:ln>
                  <a:noFill/>
                </a:ln>
                <a:solidFill>
                  <a:schemeClr val="bg1">
                    <a:lumMod val="75000"/>
                  </a:schemeClr>
                </a:solidFill>
                <a:effectLst/>
              </a:rPr>
              <a:t>referencia</a:t>
            </a:r>
            <a:endParaRPr kumimoji="0" lang="es-AR" altLang="es-AR" sz="1600" b="0" i="0" u="none" strike="noStrike" cap="none" normalizeH="0" baseline="0" dirty="0">
              <a:ln>
                <a:noFill/>
              </a:ln>
              <a:solidFill>
                <a:schemeClr val="bg1">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lumMod val="75000"/>
                  </a:schemeClr>
                </a:solidFill>
                <a:effectLst/>
              </a:rPr>
              <a:t>la operación de referencia en un puntero sirve para tener acceso a su apuntado.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600" b="1" i="0" u="none" strike="noStrike" cap="none" normalizeH="0" baseline="0" dirty="0">
                <a:ln>
                  <a:noFill/>
                </a:ln>
                <a:solidFill>
                  <a:schemeClr val="bg1">
                    <a:lumMod val="75000"/>
                  </a:schemeClr>
                </a:solidFill>
                <a:effectLst/>
              </a:rPr>
              <a:t>Asignación de puntero</a:t>
            </a:r>
            <a:endParaRPr kumimoji="0" lang="es-AR" altLang="es-AR" sz="1600" b="0" i="0" u="none" strike="noStrike" cap="none" normalizeH="0" baseline="0" dirty="0">
              <a:ln>
                <a:noFill/>
              </a:ln>
              <a:solidFill>
                <a:schemeClr val="bg1">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lumMod val="75000"/>
                  </a:schemeClr>
                </a:solidFill>
                <a:effectLst/>
              </a:rPr>
              <a:t>una operación de asignación entre dos punteros, como p=q, hace que los dos punteros se refieran (o apunten) al mismo apuntado. No se copia dos veces en la memoria al apuntado, sino que los dos punteros almacenan la dirección de memoria del apuntado.</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
            </a:r>
            <a:br>
              <a:rPr kumimoji="0" lang="es-AR" altLang="es-AR" sz="1600" b="0" i="0" u="none" strike="noStrike" cap="none" normalizeH="0" baseline="0" dirty="0">
                <a:ln>
                  <a:noFill/>
                </a:ln>
                <a:solidFill>
                  <a:schemeClr val="bg1"/>
                </a:solidFill>
                <a:effectLst/>
              </a:rPr>
            </a:br>
            <a:r>
              <a:rPr kumimoji="0" lang="es-AR" altLang="es-AR" sz="1600" b="0" i="0" u="none" strike="noStrike" cap="none" normalizeH="0" baseline="0" dirty="0">
                <a:ln>
                  <a:noFill/>
                </a:ln>
                <a:solidFill>
                  <a:schemeClr val="bg1"/>
                </a:solidFill>
                <a:effectLst/>
              </a:rPr>
              <a:t>Ahora bien, para solucionar el problema encontrado al usar arreglos en ese tipo de situaciones, introduciremos un nuevo tipo de estructura de almacenamiento: Las Estructuras de Datos en Base a Punteros.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rPr>
              <a:t/>
            </a:r>
            <a:br>
              <a:rPr kumimoji="0" lang="es-AR" altLang="es-AR" sz="1600" b="0" i="0" u="none" strike="noStrike" cap="none" normalizeH="0" baseline="0" dirty="0">
                <a:ln>
                  <a:noFill/>
                </a:ln>
                <a:solidFill>
                  <a:schemeClr val="bg1"/>
                </a:solidFill>
                <a:effectLst/>
              </a:rPr>
            </a:br>
            <a:r>
              <a:rPr kumimoji="0" lang="es-AR" altLang="es-AR" sz="1600" b="1" i="0" u="none" strike="noStrike" cap="none" normalizeH="0" baseline="0" dirty="0">
                <a:ln>
                  <a:noFill/>
                </a:ln>
                <a:solidFill>
                  <a:schemeClr val="bg1"/>
                </a:solidFill>
                <a:effectLst/>
              </a:rPr>
              <a:t>Uso de listas</a:t>
            </a:r>
            <a:r>
              <a:rPr kumimoji="0" lang="es-AR" altLang="es-AR" sz="1600" b="1" i="0" u="none" strike="noStrike" cap="none" normalizeH="0" baseline="0" dirty="0" smtClean="0">
                <a:ln>
                  <a:noFill/>
                </a:ln>
                <a:solidFill>
                  <a:schemeClr val="bg1"/>
                </a:solidFill>
                <a:effectLst/>
              </a:rPr>
              <a:t>.</a:t>
            </a:r>
            <a:br>
              <a:rPr kumimoji="0" lang="es-AR" altLang="es-AR" sz="1600" b="1" i="0" u="none" strike="noStrike" cap="none" normalizeH="0" baseline="0" dirty="0" smtClean="0">
                <a:ln>
                  <a:noFill/>
                </a:ln>
                <a:solidFill>
                  <a:schemeClr val="bg1"/>
                </a:solidFill>
                <a:effectLst/>
              </a:rPr>
            </a:br>
            <a:endParaRPr kumimoji="0" lang="es-AR" altLang="es-AR"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altLang="es-AR" sz="1600" b="0" i="0" u="none" strike="noStrike" cap="none" normalizeH="0" baseline="0" dirty="0" smtClean="0">
                <a:ln>
                  <a:noFill/>
                </a:ln>
                <a:solidFill>
                  <a:schemeClr val="bg1"/>
                </a:solidFill>
                <a:effectLst/>
              </a:rPr>
              <a:t> Lista </a:t>
            </a:r>
            <a:r>
              <a:rPr kumimoji="0" lang="es-AR" altLang="es-AR" sz="1600" b="0" i="0" u="none" strike="noStrike" cap="none" normalizeH="0" baseline="0" dirty="0">
                <a:ln>
                  <a:noFill/>
                </a:ln>
                <a:solidFill>
                  <a:schemeClr val="bg1"/>
                </a:solidFill>
                <a:effectLst/>
              </a:rPr>
              <a:t>Enlazada Simple o Lista Simplemente Enlazada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altLang="es-AR" sz="1600" b="0" i="0" u="none" strike="noStrike" cap="none" normalizeH="0" baseline="0" dirty="0" smtClean="0">
                <a:ln>
                  <a:noFill/>
                </a:ln>
                <a:solidFill>
                  <a:schemeClr val="bg1"/>
                </a:solidFill>
                <a:effectLst/>
              </a:rPr>
              <a:t> Listas </a:t>
            </a:r>
            <a:r>
              <a:rPr kumimoji="0" lang="es-AR" altLang="es-AR" sz="1600" b="0" i="0" u="none" strike="noStrike" cap="none" normalizeH="0" baseline="0" dirty="0">
                <a:ln>
                  <a:noFill/>
                </a:ln>
                <a:solidFill>
                  <a:schemeClr val="bg1"/>
                </a:solidFill>
                <a:effectLst/>
              </a:rPr>
              <a:t>Doblemente Enlazadas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AR" altLang="es-AR" sz="1600" b="0" i="0" u="none" strike="noStrike" cap="none" normalizeH="0" baseline="0" dirty="0" smtClean="0">
                <a:ln>
                  <a:noFill/>
                </a:ln>
                <a:solidFill>
                  <a:schemeClr val="bg1"/>
                </a:solidFill>
                <a:effectLst/>
              </a:rPr>
              <a:t> Listas </a:t>
            </a:r>
            <a:r>
              <a:rPr kumimoji="0" lang="es-AR" altLang="es-AR" sz="1600" b="0" i="0" u="none" strike="noStrike" cap="none" normalizeH="0" baseline="0" dirty="0">
                <a:ln>
                  <a:noFill/>
                </a:ln>
                <a:solidFill>
                  <a:schemeClr val="bg1"/>
                </a:solidFill>
                <a:effectLst/>
              </a:rPr>
              <a:t>Circulares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1"/>
                </a:solidFill>
                <a:effectLst/>
              </a:rPr>
              <a:t/>
            </a:r>
            <a:br>
              <a:rPr kumimoji="0" lang="es-AR" altLang="es-AR" sz="1600" b="0" i="0" u="none" strike="noStrike" cap="none" normalizeH="0" baseline="0" dirty="0">
                <a:ln>
                  <a:noFill/>
                </a:ln>
                <a:solidFill>
                  <a:schemeClr val="tx1"/>
                </a:solidFill>
                <a:effectLst/>
              </a:rPr>
            </a:br>
            <a:endParaRPr kumimoji="0" lang="es-AR" altLang="es-AR" sz="1600" b="0" i="0" u="none" strike="noStrike" cap="none" normalizeH="0" baseline="0" dirty="0">
              <a:ln>
                <a:noFill/>
              </a:ln>
              <a:solidFill>
                <a:schemeClr val="tx1"/>
              </a:solidFill>
              <a:effectLst/>
            </a:endParaRPr>
          </a:p>
        </p:txBody>
      </p:sp>
      <p:pic>
        <p:nvPicPr>
          <p:cNvPr id="3" name="Imagen 2">
            <a:extLst>
              <a:ext uri="{FF2B5EF4-FFF2-40B4-BE49-F238E27FC236}">
                <a16:creationId xmlns:a16="http://schemas.microsoft.com/office/drawing/2014/main" xmlns="" id="{37B1B322-EFE7-4A53-94A4-0A21654C4590}"/>
              </a:ext>
            </a:extLst>
          </p:cNvPr>
          <p:cNvPicPr>
            <a:picLocks noChangeAspect="1"/>
          </p:cNvPicPr>
          <p:nvPr/>
        </p:nvPicPr>
        <p:blipFill>
          <a:blip r:embed="rId2">
            <a:duotone>
              <a:prstClr val="black"/>
              <a:schemeClr val="accent5">
                <a:tint val="45000"/>
                <a:satMod val="400000"/>
              </a:schemeClr>
            </a:duotone>
          </a:blip>
          <a:stretch>
            <a:fillRect/>
          </a:stretch>
        </p:blipFill>
        <p:spPr>
          <a:xfrm>
            <a:off x="5877010" y="4920446"/>
            <a:ext cx="4827100" cy="1041637"/>
          </a:xfrm>
          <a:prstGeom prst="rect">
            <a:avLst/>
          </a:prstGeom>
        </p:spPr>
      </p:pic>
    </p:spTree>
    <p:extLst>
      <p:ext uri="{BB962C8B-B14F-4D97-AF65-F5344CB8AC3E}">
        <p14:creationId xmlns:p14="http://schemas.microsoft.com/office/powerpoint/2010/main" xmlns="" val="38923155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C60946A7-92BD-4AB0-AACF-EA49ADF97863}"/>
              </a:ext>
            </a:extLst>
          </p:cNvPr>
          <p:cNvSpPr txBox="1"/>
          <p:nvPr/>
        </p:nvSpPr>
        <p:spPr>
          <a:xfrm>
            <a:off x="593558" y="328681"/>
            <a:ext cx="6096000" cy="369332"/>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s-AR" sz="3200" dirty="0"/>
              <a:t>Unidad </a:t>
            </a:r>
            <a:r>
              <a:rPr lang="es-AR" sz="3200" dirty="0" smtClean="0"/>
              <a:t>4.1 </a:t>
            </a:r>
            <a:r>
              <a:rPr lang="es-AR" sz="3200" dirty="0"/>
              <a:t>Pilas o </a:t>
            </a:r>
            <a:r>
              <a:rPr lang="es-AR" sz="3200" dirty="0" err="1"/>
              <a:t>Stack's</a:t>
            </a:r>
            <a:endParaRPr lang="es-AR" sz="3200" dirty="0"/>
          </a:p>
        </p:txBody>
      </p:sp>
      <p:sp>
        <p:nvSpPr>
          <p:cNvPr id="7" name="CuadroTexto 6">
            <a:extLst>
              <a:ext uri="{FF2B5EF4-FFF2-40B4-BE49-F238E27FC236}">
                <a16:creationId xmlns:a16="http://schemas.microsoft.com/office/drawing/2014/main" xmlns="" id="{A34428AB-F262-4ED1-9C26-E2D261833C6A}"/>
              </a:ext>
            </a:extLst>
          </p:cNvPr>
          <p:cNvSpPr txBox="1"/>
          <p:nvPr/>
        </p:nvSpPr>
        <p:spPr>
          <a:xfrm>
            <a:off x="553453" y="1221859"/>
            <a:ext cx="7788441" cy="4524315"/>
          </a:xfrm>
          <a:prstGeom prst="rect">
            <a:avLst/>
          </a:prstGeom>
          <a:noFill/>
        </p:spPr>
        <p:txBody>
          <a:bodyPr wrap="square">
            <a:spAutoFit/>
          </a:bodyPr>
          <a:lstStyle/>
          <a:p>
            <a:r>
              <a:rPr lang="es-MX" sz="1600" b="0" i="0" dirty="0">
                <a:solidFill>
                  <a:schemeClr val="bg1"/>
                </a:solidFill>
                <a:effectLst/>
                <a:latin typeface="Lucida Grande"/>
              </a:rPr>
              <a:t>Una pila (</a:t>
            </a:r>
            <a:r>
              <a:rPr lang="es-MX" sz="1600" b="0" i="0" dirty="0" err="1">
                <a:solidFill>
                  <a:schemeClr val="bg1"/>
                </a:solidFill>
                <a:effectLst/>
                <a:latin typeface="Lucida Grande"/>
              </a:rPr>
              <a:t>stack</a:t>
            </a:r>
            <a:r>
              <a:rPr lang="es-MX" sz="1600" b="0" i="0" dirty="0">
                <a:solidFill>
                  <a:schemeClr val="bg1"/>
                </a:solidFill>
                <a:effectLst/>
                <a:latin typeface="Lucida Grande"/>
              </a:rPr>
              <a:t> ) es una colección de objetos que son insertados y removidos de acuerdo al principio </a:t>
            </a:r>
            <a:r>
              <a:rPr lang="es-MX" sz="1600" b="0" i="0" dirty="0" smtClean="0">
                <a:solidFill>
                  <a:schemeClr val="bg1"/>
                </a:solidFill>
                <a:effectLst/>
                <a:latin typeface="Lucida Grande"/>
              </a:rPr>
              <a:t>de </a:t>
            </a:r>
            <a:r>
              <a:rPr lang="es-MX" sz="1600" b="1" i="0" dirty="0" smtClean="0">
                <a:solidFill>
                  <a:schemeClr val="bg1"/>
                </a:solidFill>
                <a:effectLst/>
                <a:latin typeface="Lucida Grande"/>
              </a:rPr>
              <a:t>el último </a:t>
            </a:r>
            <a:r>
              <a:rPr lang="es-MX" sz="1600" b="1" i="0" dirty="0">
                <a:solidFill>
                  <a:schemeClr val="bg1"/>
                </a:solidFill>
                <a:effectLst/>
                <a:latin typeface="Lucida Grande"/>
              </a:rPr>
              <a:t>en entrar, primero en salir</a:t>
            </a:r>
            <a:r>
              <a:rPr lang="es-MX" sz="1600" b="0" i="0" dirty="0">
                <a:solidFill>
                  <a:schemeClr val="bg1"/>
                </a:solidFill>
                <a:effectLst/>
                <a:latin typeface="Lucida Grande"/>
              </a:rPr>
              <a:t>, LIFO (</a:t>
            </a:r>
            <a:r>
              <a:rPr lang="es-MX" sz="1600" b="0" i="0" dirty="0" err="1">
                <a:solidFill>
                  <a:schemeClr val="bg1"/>
                </a:solidFill>
                <a:effectLst/>
                <a:latin typeface="Lucida Grande"/>
              </a:rPr>
              <a:t>last</a:t>
            </a:r>
            <a:r>
              <a:rPr lang="es-MX" sz="1600" b="0" i="0" dirty="0">
                <a:solidFill>
                  <a:schemeClr val="bg1"/>
                </a:solidFill>
                <a:effectLst/>
                <a:latin typeface="Lucida Grande"/>
              </a:rPr>
              <a:t>-in </a:t>
            </a:r>
            <a:r>
              <a:rPr lang="es-MX" sz="1600" b="0" i="0" dirty="0" err="1">
                <a:solidFill>
                  <a:schemeClr val="bg1"/>
                </a:solidFill>
                <a:effectLst/>
                <a:latin typeface="Lucida Grande"/>
              </a:rPr>
              <a:t>first-out</a:t>
            </a:r>
            <a:r>
              <a:rPr lang="es-MX" sz="1600" b="0" i="0" dirty="0">
                <a:solidFill>
                  <a:schemeClr val="bg1"/>
                </a:solidFill>
                <a:effectLst/>
                <a:latin typeface="Lucida Grande"/>
              </a:rPr>
              <a:t>).</a:t>
            </a:r>
          </a:p>
          <a:p>
            <a:pPr algn="l"/>
            <a:endParaRPr lang="es-MX" sz="1600" b="0" i="0" dirty="0" smtClean="0">
              <a:solidFill>
                <a:schemeClr val="bg1"/>
              </a:solidFill>
              <a:effectLst/>
              <a:latin typeface="Lucida Grande"/>
            </a:endParaRPr>
          </a:p>
          <a:p>
            <a:pPr algn="l"/>
            <a:r>
              <a:rPr lang="es-MX" sz="1600" b="0" i="0" dirty="0" smtClean="0">
                <a:solidFill>
                  <a:schemeClr val="bg1"/>
                </a:solidFill>
                <a:effectLst/>
                <a:latin typeface="Lucida Grande"/>
              </a:rPr>
              <a:t>Los </a:t>
            </a:r>
            <a:r>
              <a:rPr lang="es-MX" sz="1600" b="0" i="0" dirty="0">
                <a:solidFill>
                  <a:schemeClr val="bg1"/>
                </a:solidFill>
                <a:effectLst/>
                <a:latin typeface="Lucida Grande"/>
              </a:rPr>
              <a:t>objetos pueden ser insertados en una pila en cualquier momento, pero solamente el más reciente insertado, es decir, el "último" objeto puede ser removido en cualquier momento.</a:t>
            </a:r>
          </a:p>
          <a:p>
            <a:pPr algn="l"/>
            <a:endParaRPr lang="es-MX" sz="1600" b="0" i="0" dirty="0">
              <a:solidFill>
                <a:schemeClr val="bg1"/>
              </a:solidFill>
              <a:effectLst/>
              <a:latin typeface="Lucida Grande"/>
            </a:endParaRPr>
          </a:p>
          <a:p>
            <a:pPr algn="l"/>
            <a:endParaRPr lang="es-MX" sz="1600" b="0" i="0" dirty="0">
              <a:solidFill>
                <a:schemeClr val="bg1"/>
              </a:solidFill>
              <a:effectLst/>
              <a:latin typeface="Lucida Grande"/>
            </a:endParaRPr>
          </a:p>
          <a:p>
            <a:pPr algn="l"/>
            <a:r>
              <a:rPr lang="es-MX" sz="1600" b="0" i="0" dirty="0">
                <a:solidFill>
                  <a:schemeClr val="bg1"/>
                </a:solidFill>
                <a:effectLst/>
                <a:latin typeface="Lucida Grande"/>
              </a:rPr>
              <a:t>Una analogía de la pila es el dispensador de platos que se encuentra en el mobiliario de alguna cafetería o cocina. Para este caso, las operaciones fundamentales involucran \</a:t>
            </a:r>
            <a:r>
              <a:rPr lang="es-MX" sz="1600" b="0" i="0" dirty="0" err="1">
                <a:solidFill>
                  <a:schemeClr val="bg1"/>
                </a:solidFill>
                <a:effectLst/>
                <a:latin typeface="Lucida Grande"/>
              </a:rPr>
              <a:t>push</a:t>
            </a:r>
            <a:r>
              <a:rPr lang="es-MX" sz="1600" b="0" i="0" dirty="0">
                <a:solidFill>
                  <a:schemeClr val="bg1"/>
                </a:solidFill>
                <a:effectLst/>
                <a:latin typeface="Lucida Grande"/>
              </a:rPr>
              <a:t>" (empujar) platos y \pop" (sacar) platos de la pila</a:t>
            </a:r>
            <a:r>
              <a:rPr lang="es-MX" sz="1600" b="0" i="0" dirty="0" smtClean="0">
                <a:solidFill>
                  <a:schemeClr val="bg1"/>
                </a:solidFill>
                <a:effectLst/>
                <a:latin typeface="Lucida Grande"/>
              </a:rPr>
              <a:t>.</a:t>
            </a:r>
          </a:p>
          <a:p>
            <a:pPr algn="l"/>
            <a:endParaRPr lang="es-MX" sz="1600" dirty="0" smtClean="0">
              <a:solidFill>
                <a:schemeClr val="bg1"/>
              </a:solidFill>
              <a:latin typeface="Lucida Grande"/>
            </a:endParaRPr>
          </a:p>
          <a:p>
            <a:pPr algn="l"/>
            <a:r>
              <a:rPr lang="es-MX" sz="1600" b="0" i="0" dirty="0" smtClean="0">
                <a:solidFill>
                  <a:schemeClr val="bg1"/>
                </a:solidFill>
                <a:effectLst/>
                <a:latin typeface="Lucida Grande"/>
              </a:rPr>
              <a:t> </a:t>
            </a:r>
            <a:r>
              <a:rPr lang="es-MX" sz="1600" b="0" i="0" dirty="0">
                <a:solidFill>
                  <a:schemeClr val="bg1"/>
                </a:solidFill>
                <a:effectLst/>
                <a:latin typeface="Lucida Grande"/>
              </a:rPr>
              <a:t>Cuando se necesita un nuevo plato del dispensador, se saca el plato que </a:t>
            </a:r>
            <a:r>
              <a:rPr lang="es-MX" sz="1600" b="0" i="0" dirty="0" smtClean="0">
                <a:solidFill>
                  <a:schemeClr val="bg1"/>
                </a:solidFill>
                <a:effectLst/>
                <a:latin typeface="Lucida Grande"/>
              </a:rPr>
              <a:t>esta </a:t>
            </a:r>
            <a:r>
              <a:rPr lang="es-MX" sz="1600" b="0" i="0" dirty="0">
                <a:solidFill>
                  <a:schemeClr val="bg1"/>
                </a:solidFill>
                <a:effectLst/>
                <a:latin typeface="Lucida Grande"/>
              </a:rPr>
              <a:t>encima de la pila, y cuando se agrega un plato, se empuja este hacia abajo en la pila para que se convierta en el nuevo plato de la cima. </a:t>
            </a:r>
          </a:p>
          <a:p>
            <a:pPr algn="l"/>
            <a:r>
              <a:rPr lang="es-MX" sz="1600" b="0" i="0" dirty="0">
                <a:solidFill>
                  <a:schemeClr val="bg1"/>
                </a:solidFill>
                <a:effectLst/>
                <a:latin typeface="Lucida Grande"/>
              </a:rPr>
              <a:t/>
            </a:r>
            <a:br>
              <a:rPr lang="es-MX" sz="1600" b="0" i="0" dirty="0">
                <a:solidFill>
                  <a:schemeClr val="bg1"/>
                </a:solidFill>
                <a:effectLst/>
                <a:latin typeface="Lucida Grande"/>
              </a:rPr>
            </a:br>
            <a:endParaRPr lang="es-MX" sz="1600" b="0" i="0" dirty="0">
              <a:solidFill>
                <a:schemeClr val="bg1"/>
              </a:solidFill>
              <a:effectLst/>
              <a:latin typeface="Lucida Grande"/>
            </a:endParaRPr>
          </a:p>
          <a:p>
            <a:endParaRPr lang="es-AR" sz="1600" dirty="0">
              <a:solidFill>
                <a:schemeClr val="bg1"/>
              </a:solidFill>
            </a:endParaRPr>
          </a:p>
        </p:txBody>
      </p:sp>
      <p:pic>
        <p:nvPicPr>
          <p:cNvPr id="9" name="Imagen 8">
            <a:extLst>
              <a:ext uri="{FF2B5EF4-FFF2-40B4-BE49-F238E27FC236}">
                <a16:creationId xmlns:a16="http://schemas.microsoft.com/office/drawing/2014/main" xmlns="" id="{5D6FA7E0-D1F5-45BB-BDFF-4A28181EFF1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xmlns="">
                  <a14:imgLayer r:embed="rId3">
                    <a14:imgEffect>
                      <a14:colorTemperature colorTemp="11200"/>
                    </a14:imgEffect>
                    <a14:imgEffect>
                      <a14:brightnessContrast contrast="-1000"/>
                    </a14:imgEffect>
                  </a14:imgLayer>
                </a14:imgProps>
              </a:ext>
            </a:extLst>
          </a:blip>
          <a:stretch>
            <a:fillRect/>
          </a:stretch>
        </p:blipFill>
        <p:spPr>
          <a:xfrm>
            <a:off x="8889742" y="1443842"/>
            <a:ext cx="2350035" cy="1333804"/>
          </a:xfrm>
          <a:prstGeom prst="rect">
            <a:avLst/>
          </a:prstGeom>
        </p:spPr>
      </p:pic>
      <p:pic>
        <p:nvPicPr>
          <p:cNvPr id="8" name="Imagen 7">
            <a:extLst>
              <a:ext uri="{FF2B5EF4-FFF2-40B4-BE49-F238E27FC236}">
                <a16:creationId xmlns:a16="http://schemas.microsoft.com/office/drawing/2014/main" xmlns="" id="{F0958223-56D8-481C-98B5-1B5166E4461D}"/>
              </a:ext>
            </a:extLst>
          </p:cNvPr>
          <p:cNvPicPr>
            <a:picLocks noChangeAspect="1"/>
          </p:cNvPicPr>
          <p:nvPr/>
        </p:nvPicPr>
        <p:blipFill>
          <a:blip r:embed="rId4">
            <a:duotone>
              <a:prstClr val="black"/>
              <a:schemeClr val="accent5">
                <a:tint val="45000"/>
                <a:satMod val="400000"/>
              </a:schemeClr>
            </a:duotone>
          </a:blip>
          <a:stretch>
            <a:fillRect/>
          </a:stretch>
        </p:blipFill>
        <p:spPr>
          <a:xfrm>
            <a:off x="8661003" y="3622516"/>
            <a:ext cx="2977544" cy="1465141"/>
          </a:xfrm>
          <a:prstGeom prst="rect">
            <a:avLst/>
          </a:prstGeom>
        </p:spPr>
      </p:pic>
    </p:spTree>
    <p:extLst>
      <p:ext uri="{BB962C8B-B14F-4D97-AF65-F5344CB8AC3E}">
        <p14:creationId xmlns:p14="http://schemas.microsoft.com/office/powerpoint/2010/main" xmlns="" val="3319422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xmlns="" id="{A34428AB-F262-4ED1-9C26-E2D261833C6A}"/>
              </a:ext>
            </a:extLst>
          </p:cNvPr>
          <p:cNvSpPr txBox="1"/>
          <p:nvPr/>
        </p:nvSpPr>
        <p:spPr>
          <a:xfrm>
            <a:off x="481017" y="897008"/>
            <a:ext cx="11085094" cy="5509200"/>
          </a:xfrm>
          <a:prstGeom prst="rect">
            <a:avLst/>
          </a:prstGeom>
          <a:noFill/>
        </p:spPr>
        <p:txBody>
          <a:bodyPr wrap="square">
            <a:spAutoFit/>
          </a:bodyPr>
          <a:lstStyle/>
          <a:p>
            <a:pPr algn="l"/>
            <a:r>
              <a:rPr lang="es-MX" sz="1600" b="0" i="0" dirty="0">
                <a:solidFill>
                  <a:schemeClr val="bg1"/>
                </a:solidFill>
                <a:effectLst/>
                <a:latin typeface="Lucida Grande"/>
              </a:rPr>
              <a:t/>
            </a:r>
            <a:br>
              <a:rPr lang="es-MX" sz="1600" b="0" i="0" dirty="0">
                <a:solidFill>
                  <a:schemeClr val="bg1"/>
                </a:solidFill>
                <a:effectLst/>
                <a:latin typeface="Lucida Grande"/>
              </a:rPr>
            </a:br>
            <a:endParaRPr lang="es-MX" sz="1600" b="0" i="0" dirty="0">
              <a:solidFill>
                <a:schemeClr val="bg1"/>
              </a:solidFill>
              <a:effectLst/>
              <a:latin typeface="Lucida Grande"/>
            </a:endParaRPr>
          </a:p>
          <a:p>
            <a:pPr algn="l"/>
            <a:r>
              <a:rPr lang="es-MX" sz="1600" b="0" i="0" dirty="0">
                <a:solidFill>
                  <a:schemeClr val="bg1"/>
                </a:solidFill>
                <a:effectLst/>
                <a:latin typeface="Lucida Grande"/>
              </a:rPr>
              <a:t>Otro ejemplo son los navegadores Web de internet que guardan las direcciones de los sitios recientemente visitados en una pila. Cada vez que un usuario visita un nuevo sitio, esa dirección del sitio es empujada en la pila de direcciones. El navegador, mediante el botón Volver atrás, permite al usuario sacar los sitios previamente visitados.</a:t>
            </a:r>
          </a:p>
          <a:p>
            <a:pPr algn="l"/>
            <a:r>
              <a:rPr lang="es-MX" sz="1600" b="0" i="0" dirty="0">
                <a:solidFill>
                  <a:schemeClr val="bg1"/>
                </a:solidFill>
                <a:effectLst/>
                <a:latin typeface="Lucida Grande"/>
              </a:rPr>
              <a:t/>
            </a:r>
            <a:br>
              <a:rPr lang="es-MX" sz="1600" b="0" i="0" dirty="0">
                <a:solidFill>
                  <a:schemeClr val="bg1"/>
                </a:solidFill>
                <a:effectLst/>
                <a:latin typeface="Lucida Grande"/>
              </a:rPr>
            </a:br>
            <a:endParaRPr lang="es-MX" sz="1600" b="0" i="0" dirty="0">
              <a:solidFill>
                <a:schemeClr val="bg1"/>
              </a:solidFill>
              <a:effectLst/>
              <a:latin typeface="Lucida Grande"/>
            </a:endParaRPr>
          </a:p>
          <a:p>
            <a:pPr algn="l">
              <a:buFont typeface="Arial" panose="020B0604020202020204" pitchFamily="34" charset="0"/>
              <a:buChar char="•"/>
            </a:pPr>
            <a:r>
              <a:rPr lang="es-MX" sz="1600" b="0" i="0" dirty="0">
                <a:solidFill>
                  <a:schemeClr val="bg1"/>
                </a:solidFill>
                <a:effectLst/>
                <a:latin typeface="Lucida Grande"/>
              </a:rPr>
              <a:t>Las pilas son las estructuras de datos más simples, no obstante estas también están entre las más importantes, ya que son usadas en un sistema de diferentes aplicaciones que incluyen estructuras de datos mucho más sofisticadas. </a:t>
            </a:r>
            <a:endParaRPr lang="es-MX" sz="1600" b="0" i="0" dirty="0" smtClean="0">
              <a:solidFill>
                <a:schemeClr val="bg1"/>
              </a:solidFill>
              <a:effectLst/>
              <a:latin typeface="Lucida Grande"/>
            </a:endParaRPr>
          </a:p>
          <a:p>
            <a:pPr algn="l">
              <a:buFont typeface="Arial" panose="020B0604020202020204" pitchFamily="34" charset="0"/>
              <a:buChar char="•"/>
            </a:pPr>
            <a:endParaRPr lang="es-MX" sz="1600" dirty="0" smtClean="0">
              <a:solidFill>
                <a:schemeClr val="bg1"/>
              </a:solidFill>
              <a:latin typeface="Lucida Grande"/>
            </a:endParaRPr>
          </a:p>
          <a:p>
            <a:pPr algn="l"/>
            <a:r>
              <a:rPr lang="es-MX" sz="1600" b="0" i="0" dirty="0" smtClean="0">
                <a:solidFill>
                  <a:schemeClr val="bg1"/>
                </a:solidFill>
                <a:effectLst/>
                <a:latin typeface="Lucida Grande"/>
              </a:rPr>
              <a:t>Formalmente</a:t>
            </a:r>
            <a:r>
              <a:rPr lang="es-MX" sz="1600" b="0" i="0" dirty="0">
                <a:solidFill>
                  <a:schemeClr val="bg1"/>
                </a:solidFill>
                <a:effectLst/>
                <a:latin typeface="Lucida Grande"/>
              </a:rPr>
              <a:t>, una pila es un tipo de dato abstracto que soporta los siguientes dos </a:t>
            </a:r>
            <a:r>
              <a:rPr lang="es-MX" sz="1600" b="0" i="0" dirty="0" smtClean="0">
                <a:solidFill>
                  <a:schemeClr val="bg1"/>
                </a:solidFill>
                <a:effectLst/>
                <a:latin typeface="Lucida Grande"/>
              </a:rPr>
              <a:t>métodos:</a:t>
            </a:r>
          </a:p>
          <a:p>
            <a:pPr algn="l"/>
            <a:endParaRPr lang="es-MX" sz="1600" dirty="0" smtClean="0">
              <a:solidFill>
                <a:schemeClr val="bg1"/>
              </a:solidFill>
              <a:latin typeface="Lucida Grande"/>
            </a:endParaRPr>
          </a:p>
          <a:p>
            <a:pPr algn="l">
              <a:buFont typeface="Arial" pitchFamily="34" charset="0"/>
              <a:buChar char="•"/>
            </a:pPr>
            <a:r>
              <a:rPr lang="es-MX" sz="1600" b="1" i="0" dirty="0" err="1" smtClean="0">
                <a:solidFill>
                  <a:schemeClr val="bg1"/>
                </a:solidFill>
                <a:effectLst/>
                <a:latin typeface="Lucida Grande"/>
              </a:rPr>
              <a:t>push</a:t>
            </a:r>
            <a:r>
              <a:rPr lang="es-MX" sz="1600" b="1" i="0" dirty="0" smtClean="0">
                <a:solidFill>
                  <a:schemeClr val="bg1"/>
                </a:solidFill>
                <a:effectLst/>
                <a:latin typeface="Lucida Grande"/>
              </a:rPr>
              <a:t>(e</a:t>
            </a:r>
            <a:r>
              <a:rPr lang="es-MX" sz="1600" b="1" i="0" dirty="0">
                <a:solidFill>
                  <a:schemeClr val="bg1"/>
                </a:solidFill>
                <a:effectLst/>
                <a:latin typeface="Lucida Grande"/>
              </a:rPr>
              <a:t>):</a:t>
            </a:r>
            <a:r>
              <a:rPr lang="es-MX" sz="1600" b="0" i="0" dirty="0">
                <a:solidFill>
                  <a:schemeClr val="bg1"/>
                </a:solidFill>
                <a:effectLst/>
                <a:latin typeface="Lucida Grande"/>
              </a:rPr>
              <a:t> inserta el elemento e, para que sea la cima de la pila.</a:t>
            </a:r>
          </a:p>
          <a:p>
            <a:pPr algn="l">
              <a:buFont typeface="Arial" pitchFamily="34" charset="0"/>
              <a:buChar char="•"/>
            </a:pPr>
            <a:r>
              <a:rPr lang="es-MX" sz="1600" b="1" i="0" dirty="0">
                <a:solidFill>
                  <a:schemeClr val="bg1"/>
                </a:solidFill>
                <a:effectLst/>
                <a:latin typeface="Lucida Grande"/>
              </a:rPr>
              <a:t>pop():</a:t>
            </a:r>
            <a:r>
              <a:rPr lang="es-MX" sz="1600" b="0" i="0" dirty="0">
                <a:solidFill>
                  <a:schemeClr val="bg1"/>
                </a:solidFill>
                <a:effectLst/>
                <a:latin typeface="Lucida Grande"/>
              </a:rPr>
              <a:t> quita el elemento de la cima de la pila y lo regresa; un error ocurre si la pila esta vacía</a:t>
            </a:r>
            <a:r>
              <a:rPr lang="es-MX" sz="1600" b="0" i="0" dirty="0" smtClean="0">
                <a:solidFill>
                  <a:schemeClr val="bg1"/>
                </a:solidFill>
                <a:effectLst/>
                <a:latin typeface="Lucida Grande"/>
              </a:rPr>
              <a:t>.</a:t>
            </a:r>
            <a:br>
              <a:rPr lang="es-MX" sz="1600" b="0" i="0" dirty="0" smtClean="0">
                <a:solidFill>
                  <a:schemeClr val="bg1"/>
                </a:solidFill>
                <a:effectLst/>
                <a:latin typeface="Lucida Grande"/>
              </a:rPr>
            </a:br>
            <a:endParaRPr lang="es-MX" sz="1600" b="0" i="0" dirty="0">
              <a:solidFill>
                <a:schemeClr val="bg1"/>
              </a:solidFill>
              <a:effectLst/>
              <a:latin typeface="Lucida Grande"/>
            </a:endParaRPr>
          </a:p>
          <a:p>
            <a:pPr algn="l"/>
            <a:r>
              <a:rPr lang="es-MX" sz="1600" b="0" i="0" dirty="0">
                <a:solidFill>
                  <a:schemeClr val="bg1"/>
                </a:solidFill>
                <a:effectLst/>
                <a:latin typeface="Lucida Grande"/>
              </a:rPr>
              <a:t>Adicionalmente, también se podrán definir los siguientes </a:t>
            </a:r>
            <a:r>
              <a:rPr lang="es-MX" sz="1600" b="0" i="0" dirty="0" smtClean="0">
                <a:solidFill>
                  <a:schemeClr val="bg1"/>
                </a:solidFill>
                <a:effectLst/>
                <a:latin typeface="Lucida Grande"/>
              </a:rPr>
              <a:t>métodos:</a:t>
            </a:r>
          </a:p>
          <a:p>
            <a:pPr algn="l"/>
            <a:endParaRPr lang="es-MX" sz="1600" dirty="0" smtClean="0">
              <a:solidFill>
                <a:schemeClr val="bg1"/>
              </a:solidFill>
              <a:latin typeface="Lucida Grande"/>
            </a:endParaRPr>
          </a:p>
          <a:p>
            <a:pPr algn="l">
              <a:buFont typeface="Arial" pitchFamily="34" charset="0"/>
              <a:buChar char="•"/>
            </a:pPr>
            <a:r>
              <a:rPr lang="es-MX" sz="1600" b="1" i="0" dirty="0" err="1" smtClean="0">
                <a:solidFill>
                  <a:schemeClr val="bg1"/>
                </a:solidFill>
                <a:effectLst/>
                <a:latin typeface="Lucida Grande"/>
              </a:rPr>
              <a:t>size</a:t>
            </a:r>
            <a:r>
              <a:rPr lang="es-MX" sz="1600" b="1" i="0" dirty="0">
                <a:solidFill>
                  <a:schemeClr val="bg1"/>
                </a:solidFill>
                <a:effectLst/>
                <a:latin typeface="Lucida Grande"/>
              </a:rPr>
              <a:t>():</a:t>
            </a:r>
            <a:r>
              <a:rPr lang="es-MX" sz="1600" b="0" i="0" dirty="0">
                <a:solidFill>
                  <a:schemeClr val="bg1"/>
                </a:solidFill>
                <a:effectLst/>
                <a:latin typeface="Lucida Grande"/>
              </a:rPr>
              <a:t> regresa el número de elementos en la </a:t>
            </a:r>
            <a:r>
              <a:rPr lang="es-MX" sz="1600" b="0" i="0" dirty="0" smtClean="0">
                <a:solidFill>
                  <a:schemeClr val="bg1"/>
                </a:solidFill>
                <a:effectLst/>
                <a:latin typeface="Lucida Grande"/>
              </a:rPr>
              <a:t>pila.</a:t>
            </a:r>
          </a:p>
          <a:p>
            <a:pPr algn="l">
              <a:buFont typeface="Arial" pitchFamily="34" charset="0"/>
              <a:buChar char="•"/>
            </a:pPr>
            <a:r>
              <a:rPr lang="es-MX" sz="1600" b="1" i="0" dirty="0" err="1" smtClean="0">
                <a:solidFill>
                  <a:schemeClr val="bg1"/>
                </a:solidFill>
                <a:effectLst/>
                <a:latin typeface="Lucida Grande"/>
              </a:rPr>
              <a:t>isEmpty</a:t>
            </a:r>
            <a:r>
              <a:rPr lang="es-MX" sz="1600" b="1" i="0" dirty="0" smtClean="0">
                <a:solidFill>
                  <a:schemeClr val="bg1"/>
                </a:solidFill>
                <a:effectLst/>
                <a:latin typeface="Lucida Grande"/>
              </a:rPr>
              <a:t>():</a:t>
            </a:r>
            <a:r>
              <a:rPr lang="es-MX" sz="1600" b="0" i="0" dirty="0" smtClean="0">
                <a:solidFill>
                  <a:schemeClr val="bg1"/>
                </a:solidFill>
                <a:effectLst/>
                <a:latin typeface="Lucida Grande"/>
              </a:rPr>
              <a:t> regresa un booleano indicando si la pila esta vacía.</a:t>
            </a:r>
          </a:p>
          <a:p>
            <a:pPr algn="l">
              <a:buFont typeface="Arial" pitchFamily="34" charset="0"/>
              <a:buChar char="•"/>
            </a:pPr>
            <a:r>
              <a:rPr lang="es-MX" sz="1600" b="1" i="0" dirty="0" smtClean="0">
                <a:solidFill>
                  <a:schemeClr val="bg1"/>
                </a:solidFill>
                <a:effectLst/>
                <a:latin typeface="Lucida Grande"/>
              </a:rPr>
              <a:t>top</a:t>
            </a:r>
            <a:r>
              <a:rPr lang="es-MX" sz="1600" b="1" i="0" dirty="0">
                <a:solidFill>
                  <a:schemeClr val="bg1"/>
                </a:solidFill>
                <a:effectLst/>
                <a:latin typeface="Lucida Grande"/>
              </a:rPr>
              <a:t>():</a:t>
            </a:r>
            <a:r>
              <a:rPr lang="es-MX" sz="1600" b="0" i="0" dirty="0">
                <a:solidFill>
                  <a:schemeClr val="bg1"/>
                </a:solidFill>
                <a:effectLst/>
                <a:latin typeface="Lucida Grande"/>
              </a:rPr>
              <a:t> regresa el elemento de la cima de la pila, sin removerlo; un error ocurre si la pila esta vacía</a:t>
            </a:r>
          </a:p>
          <a:p>
            <a:endParaRPr lang="es-MX" sz="1600" b="0" i="0" dirty="0">
              <a:solidFill>
                <a:schemeClr val="bg1"/>
              </a:solidFill>
              <a:effectLst/>
              <a:latin typeface="Lucida Grande"/>
            </a:endParaRPr>
          </a:p>
          <a:p>
            <a:endParaRPr lang="es-AR" sz="1600" dirty="0">
              <a:solidFill>
                <a:schemeClr val="bg1"/>
              </a:solidFill>
            </a:endParaRPr>
          </a:p>
        </p:txBody>
      </p:sp>
      <p:pic>
        <p:nvPicPr>
          <p:cNvPr id="6" name="Imagen 5">
            <a:extLst>
              <a:ext uri="{FF2B5EF4-FFF2-40B4-BE49-F238E27FC236}">
                <a16:creationId xmlns:a16="http://schemas.microsoft.com/office/drawing/2014/main" xmlns="" id="{917BF13F-1353-4913-B433-B33D486FC5F5}"/>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xmlns="">
                  <a14:imgLayer r:embed="rId3">
                    <a14:imgEffect>
                      <a14:colorTemperature colorTemp="11200"/>
                    </a14:imgEffect>
                    <a14:imgEffect>
                      <a14:brightnessContrast contrast="-1000"/>
                    </a14:imgEffect>
                  </a14:imgLayer>
                </a14:imgProps>
              </a:ext>
            </a:extLst>
          </a:blip>
          <a:stretch>
            <a:fillRect/>
          </a:stretch>
        </p:blipFill>
        <p:spPr>
          <a:xfrm>
            <a:off x="9372811" y="4135903"/>
            <a:ext cx="2499081" cy="1418398"/>
          </a:xfrm>
          <a:prstGeom prst="rect">
            <a:avLst/>
          </a:prstGeom>
        </p:spPr>
      </p:pic>
      <p:sp>
        <p:nvSpPr>
          <p:cNvPr id="8" name="CuadroTexto 7">
            <a:extLst>
              <a:ext uri="{FF2B5EF4-FFF2-40B4-BE49-F238E27FC236}">
                <a16:creationId xmlns:a16="http://schemas.microsoft.com/office/drawing/2014/main" xmlns="" id="{07544CD6-AC42-482B-8063-5FE1B479E711}"/>
              </a:ext>
            </a:extLst>
          </p:cNvPr>
          <p:cNvSpPr txBox="1"/>
          <p:nvPr/>
        </p:nvSpPr>
        <p:spPr>
          <a:xfrm>
            <a:off x="593558" y="328681"/>
            <a:ext cx="6096000" cy="369332"/>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600">
                <a:solidFill>
                  <a:schemeClr val="bg1"/>
                </a:solidFill>
                <a:latin typeface="+mj-lt"/>
                <a:ea typeface="+mj-ea"/>
                <a:cs typeface="+mj-cs"/>
              </a:defRPr>
            </a:lvl1pPr>
          </a:lstStyle>
          <a:p>
            <a:r>
              <a:rPr lang="es-AR" sz="3200" dirty="0"/>
              <a:t>Unidad </a:t>
            </a:r>
            <a:r>
              <a:rPr lang="es-AR" sz="3200" dirty="0" smtClean="0"/>
              <a:t>4.1 </a:t>
            </a:r>
            <a:r>
              <a:rPr lang="es-AR" sz="3200" dirty="0"/>
              <a:t>Pilas o </a:t>
            </a:r>
            <a:r>
              <a:rPr lang="es-AR" sz="3200" dirty="0" err="1"/>
              <a:t>Stack's</a:t>
            </a:r>
            <a:endParaRPr lang="es-AR" sz="3200" dirty="0"/>
          </a:p>
        </p:txBody>
      </p:sp>
    </p:spTree>
    <p:extLst>
      <p:ext uri="{BB962C8B-B14F-4D97-AF65-F5344CB8AC3E}">
        <p14:creationId xmlns:p14="http://schemas.microsoft.com/office/powerpoint/2010/main" xmlns="" val="2455539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F7141C3E-1D48-4554-B5BD-AA06C9AC724C}"/>
              </a:ext>
            </a:extLst>
          </p:cNvPr>
          <p:cNvSpPr txBox="1"/>
          <p:nvPr/>
        </p:nvSpPr>
        <p:spPr>
          <a:xfrm>
            <a:off x="561473" y="328680"/>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a:t>
            </a:r>
            <a:r>
              <a:rPr lang="es-AR" dirty="0" smtClean="0"/>
              <a:t>4.2 </a:t>
            </a:r>
            <a:r>
              <a:rPr lang="es-AR" dirty="0"/>
              <a:t>Colas o </a:t>
            </a:r>
            <a:r>
              <a:rPr lang="es-AR" dirty="0" err="1"/>
              <a:t>Queues</a:t>
            </a:r>
            <a:endParaRPr lang="es-AR" dirty="0"/>
          </a:p>
        </p:txBody>
      </p:sp>
      <p:sp>
        <p:nvSpPr>
          <p:cNvPr id="7" name="CuadroTexto 6">
            <a:extLst>
              <a:ext uri="{FF2B5EF4-FFF2-40B4-BE49-F238E27FC236}">
                <a16:creationId xmlns:a16="http://schemas.microsoft.com/office/drawing/2014/main" xmlns="" id="{256BAFB3-E6EC-41D9-80CD-39CEB0D11D56}"/>
              </a:ext>
            </a:extLst>
          </p:cNvPr>
          <p:cNvSpPr txBox="1"/>
          <p:nvPr/>
        </p:nvSpPr>
        <p:spPr>
          <a:xfrm>
            <a:off x="561473" y="1120676"/>
            <a:ext cx="11165306" cy="1354217"/>
          </a:xfrm>
          <a:prstGeom prst="rect">
            <a:avLst/>
          </a:prstGeom>
          <a:noFill/>
        </p:spPr>
        <p:txBody>
          <a:bodyPr wrap="square">
            <a:spAutoFit/>
          </a:bodyPr>
          <a:lstStyle/>
          <a:p>
            <a:r>
              <a:rPr lang="es-MX" sz="1600" b="0" i="0" dirty="0">
                <a:solidFill>
                  <a:schemeClr val="bg1"/>
                </a:solidFill>
                <a:effectLst/>
                <a:latin typeface="Lucida Grande"/>
              </a:rPr>
              <a:t>Otra estructura de datos fundamental es la cola (</a:t>
            </a:r>
            <a:r>
              <a:rPr lang="es-MX" sz="1600" b="0" i="0" dirty="0" err="1">
                <a:solidFill>
                  <a:schemeClr val="bg1"/>
                </a:solidFill>
                <a:effectLst/>
                <a:latin typeface="Lucida Grande"/>
              </a:rPr>
              <a:t>queue</a:t>
            </a:r>
            <a:r>
              <a:rPr lang="es-MX" sz="1600" b="0" i="0" dirty="0">
                <a:solidFill>
                  <a:schemeClr val="bg1"/>
                </a:solidFill>
                <a:effectLst/>
                <a:latin typeface="Lucida Grande"/>
              </a:rPr>
              <a:t>). Una cola es una colección de objetos que son insertados y removidos de acuerdo al principio primero en entrar, primero en salir, FIFO (</a:t>
            </a:r>
            <a:r>
              <a:rPr lang="es-MX" sz="1600" b="0" i="0" dirty="0" err="1">
                <a:solidFill>
                  <a:schemeClr val="bg1"/>
                </a:solidFill>
                <a:effectLst/>
                <a:latin typeface="Lucida Grande"/>
              </a:rPr>
              <a:t>first</a:t>
            </a:r>
            <a:r>
              <a:rPr lang="es-MX" sz="1600" b="0" i="0" dirty="0">
                <a:solidFill>
                  <a:schemeClr val="bg1"/>
                </a:solidFill>
                <a:effectLst/>
                <a:latin typeface="Lucida Grande"/>
              </a:rPr>
              <a:t>-in </a:t>
            </a:r>
            <a:r>
              <a:rPr lang="es-MX" sz="1600" b="0" i="0" dirty="0" err="1">
                <a:solidFill>
                  <a:schemeClr val="bg1"/>
                </a:solidFill>
                <a:effectLst/>
                <a:latin typeface="Lucida Grande"/>
              </a:rPr>
              <a:t>first-out</a:t>
            </a:r>
            <a:r>
              <a:rPr lang="es-MX" sz="1600" b="0" i="0" dirty="0">
                <a:solidFill>
                  <a:schemeClr val="bg1"/>
                </a:solidFill>
                <a:effectLst/>
                <a:latin typeface="Lucida Grande"/>
              </a:rPr>
              <a:t>). Esto es, los elementos pueden ser insertados en cualquier momento, pero solamente el elemento que ha estado en la cola más tiempo puede ser removido en cualquier momento.</a:t>
            </a:r>
          </a:p>
          <a:p>
            <a:endParaRPr lang="es-AR" sz="1600" dirty="0">
              <a:solidFill>
                <a:schemeClr val="bg1"/>
              </a:solidFill>
            </a:endParaRPr>
          </a:p>
        </p:txBody>
      </p:sp>
      <p:sp>
        <p:nvSpPr>
          <p:cNvPr id="10" name="CuadroTexto 9">
            <a:extLst>
              <a:ext uri="{FF2B5EF4-FFF2-40B4-BE49-F238E27FC236}">
                <a16:creationId xmlns:a16="http://schemas.microsoft.com/office/drawing/2014/main" xmlns="" id="{C40F367B-27D7-401A-8E03-E81A07F72C85}"/>
              </a:ext>
            </a:extLst>
          </p:cNvPr>
          <p:cNvSpPr txBox="1"/>
          <p:nvPr/>
        </p:nvSpPr>
        <p:spPr>
          <a:xfrm>
            <a:off x="561473" y="4586596"/>
            <a:ext cx="11213431" cy="1323439"/>
          </a:xfrm>
          <a:prstGeom prst="rect">
            <a:avLst/>
          </a:prstGeom>
          <a:noFill/>
        </p:spPr>
        <p:txBody>
          <a:bodyPr wrap="square">
            <a:spAutoFit/>
          </a:bodyPr>
          <a:lstStyle/>
          <a:p>
            <a:pPr algn="l"/>
            <a:r>
              <a:rPr lang="es-MX" sz="1600" b="0" i="0" dirty="0">
                <a:solidFill>
                  <a:schemeClr val="bg1"/>
                </a:solidFill>
                <a:effectLst/>
                <a:latin typeface="Lucida Grande"/>
              </a:rPr>
              <a:t>Se dice que los elementos entran a una cola por la parte de atrás y son removidos del frente. La metáfora para esta terminología es una fila de gente esperando para subir a un juego mecánico. La gente que espera para tal juego entra por la parte trasera de la fila y se sube al juego desde el frente de la línea.</a:t>
            </a:r>
          </a:p>
          <a:p>
            <a:pPr algn="l"/>
            <a:r>
              <a:rPr lang="es-MX" sz="1600" b="0" i="0" dirty="0">
                <a:solidFill>
                  <a:schemeClr val="bg1"/>
                </a:solidFill>
                <a:effectLst/>
                <a:latin typeface="Lucida Grande"/>
              </a:rPr>
              <a:t/>
            </a:r>
            <a:br>
              <a:rPr lang="es-MX" sz="1600" b="0" i="0" dirty="0">
                <a:solidFill>
                  <a:schemeClr val="bg1"/>
                </a:solidFill>
                <a:effectLst/>
                <a:latin typeface="Lucida Grande"/>
              </a:rPr>
            </a:br>
            <a:endParaRPr lang="es-MX" sz="1600" b="0" i="0" dirty="0">
              <a:solidFill>
                <a:schemeClr val="bg1"/>
              </a:solidFill>
              <a:effectLst/>
              <a:latin typeface="Lucida Grande"/>
            </a:endParaRPr>
          </a:p>
        </p:txBody>
      </p:sp>
      <p:pic>
        <p:nvPicPr>
          <p:cNvPr id="14" name="Imagen 13">
            <a:extLst>
              <a:ext uri="{FF2B5EF4-FFF2-40B4-BE49-F238E27FC236}">
                <a16:creationId xmlns:a16="http://schemas.microsoft.com/office/drawing/2014/main" xmlns="" id="{2858652D-518E-429C-8173-848C39B836C9}"/>
              </a:ext>
            </a:extLst>
          </p:cNvPr>
          <p:cNvPicPr>
            <a:picLocks noChangeAspect="1"/>
          </p:cNvPicPr>
          <p:nvPr/>
        </p:nvPicPr>
        <p:blipFill>
          <a:blip r:embed="rId2">
            <a:duotone>
              <a:schemeClr val="accent5">
                <a:shade val="45000"/>
                <a:satMod val="135000"/>
              </a:schemeClr>
              <a:prstClr val="white"/>
            </a:duotone>
          </a:blip>
          <a:stretch>
            <a:fillRect/>
          </a:stretch>
        </p:blipFill>
        <p:spPr>
          <a:xfrm>
            <a:off x="2277462" y="2699703"/>
            <a:ext cx="2477064" cy="1498941"/>
          </a:xfrm>
          <a:prstGeom prst="rect">
            <a:avLst/>
          </a:prstGeom>
        </p:spPr>
      </p:pic>
      <p:pic>
        <p:nvPicPr>
          <p:cNvPr id="18" name="Imagen 17">
            <a:extLst>
              <a:ext uri="{FF2B5EF4-FFF2-40B4-BE49-F238E27FC236}">
                <a16:creationId xmlns:a16="http://schemas.microsoft.com/office/drawing/2014/main" xmlns="" id="{FA140A00-5E47-4620-B64A-E5051D579F48}"/>
              </a:ext>
            </a:extLst>
          </p:cNvPr>
          <p:cNvPicPr>
            <a:picLocks noChangeAspect="1"/>
          </p:cNvPicPr>
          <p:nvPr/>
        </p:nvPicPr>
        <p:blipFill>
          <a:blip r:embed="rId3"/>
          <a:stretch>
            <a:fillRect/>
          </a:stretch>
        </p:blipFill>
        <p:spPr>
          <a:xfrm>
            <a:off x="7485366" y="2471017"/>
            <a:ext cx="2806780" cy="1629153"/>
          </a:xfrm>
          <a:prstGeom prst="rect">
            <a:avLst/>
          </a:prstGeom>
        </p:spPr>
      </p:pic>
    </p:spTree>
    <p:extLst>
      <p:ext uri="{BB962C8B-B14F-4D97-AF65-F5344CB8AC3E}">
        <p14:creationId xmlns:p14="http://schemas.microsoft.com/office/powerpoint/2010/main" xmlns="" val="1594079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C40F367B-27D7-401A-8E03-E81A07F72C85}"/>
              </a:ext>
            </a:extLst>
          </p:cNvPr>
          <p:cNvSpPr txBox="1"/>
          <p:nvPr/>
        </p:nvSpPr>
        <p:spPr>
          <a:xfrm>
            <a:off x="655026" y="1089600"/>
            <a:ext cx="11213431" cy="5509200"/>
          </a:xfrm>
          <a:prstGeom prst="rect">
            <a:avLst/>
          </a:prstGeom>
          <a:noFill/>
        </p:spPr>
        <p:txBody>
          <a:bodyPr wrap="square">
            <a:spAutoFit/>
          </a:bodyPr>
          <a:lstStyle/>
          <a:p>
            <a:pPr algn="l"/>
            <a:r>
              <a:rPr lang="es-MX" sz="1600" b="0" i="0" dirty="0">
                <a:solidFill>
                  <a:schemeClr val="bg1"/>
                </a:solidFill>
                <a:effectLst/>
              </a:rPr>
              <a:t>El tipo de dato abstracto cola define una colección que guarda los objetos en una secuencia, donde el acceso al elemento y borrado están restringidos al primer elemento en la secuencia, el cual es llamado el frente de la cola, y la inserción del elemento esta restringida al final de la secuencia, la cual es</a:t>
            </a:r>
            <a:r>
              <a:rPr lang="es-MX" sz="1600" dirty="0">
                <a:solidFill>
                  <a:schemeClr val="bg1"/>
                </a:solidFill>
              </a:rPr>
              <a:t/>
            </a:r>
            <a:br>
              <a:rPr lang="es-MX" sz="1600" dirty="0">
                <a:solidFill>
                  <a:schemeClr val="bg1"/>
                </a:solidFill>
              </a:rPr>
            </a:br>
            <a:r>
              <a:rPr lang="es-MX" sz="1600" b="0" i="0" dirty="0">
                <a:solidFill>
                  <a:schemeClr val="bg1"/>
                </a:solidFill>
                <a:effectLst/>
              </a:rPr>
              <a:t>llamada la parte posterior de la cola. Esta restricción fuerza la regla de que los elementos son insertados y borrados en una cola de acuerdo al principio FIFO.</a:t>
            </a:r>
          </a:p>
          <a:p>
            <a:pPr algn="l"/>
            <a:endParaRPr lang="es-MX" sz="1600" b="0" i="0" dirty="0">
              <a:solidFill>
                <a:schemeClr val="bg1"/>
              </a:solidFill>
              <a:effectLst/>
            </a:endParaRPr>
          </a:p>
          <a:p>
            <a:pPr algn="l"/>
            <a:endParaRPr lang="es-MX" sz="1600" b="0" i="0" dirty="0">
              <a:solidFill>
                <a:schemeClr val="bg1"/>
              </a:solidFill>
              <a:effectLst/>
            </a:endParaRPr>
          </a:p>
          <a:p>
            <a:pPr algn="l"/>
            <a:endParaRPr lang="es-MX" sz="1600" dirty="0">
              <a:solidFill>
                <a:schemeClr val="bg1"/>
              </a:solidFill>
            </a:endParaRPr>
          </a:p>
          <a:p>
            <a:pPr algn="l"/>
            <a:endParaRPr lang="es-MX" sz="1600" dirty="0">
              <a:solidFill>
                <a:schemeClr val="bg1"/>
              </a:solidFill>
            </a:endParaRPr>
          </a:p>
          <a:p>
            <a:pPr algn="l"/>
            <a:endParaRPr lang="es-MX" sz="1600" dirty="0">
              <a:solidFill>
                <a:schemeClr val="bg1"/>
              </a:solidFill>
            </a:endParaRPr>
          </a:p>
          <a:p>
            <a:pPr algn="l"/>
            <a:endParaRPr lang="es-MX" sz="1600" dirty="0">
              <a:solidFill>
                <a:schemeClr val="bg1"/>
              </a:solidFill>
            </a:endParaRPr>
          </a:p>
          <a:p>
            <a:pPr algn="l"/>
            <a:r>
              <a:rPr lang="es-MX" sz="1600" dirty="0">
                <a:solidFill>
                  <a:schemeClr val="bg1"/>
                </a:solidFill>
              </a:rPr>
              <a:t/>
            </a:r>
            <a:br>
              <a:rPr lang="es-MX" sz="1600" dirty="0">
                <a:solidFill>
                  <a:schemeClr val="bg1"/>
                </a:solidFill>
              </a:rPr>
            </a:br>
            <a:r>
              <a:rPr lang="es-MX" sz="1600" dirty="0">
                <a:solidFill>
                  <a:schemeClr val="bg1"/>
                </a:solidFill>
              </a:rPr>
              <a:t/>
            </a:r>
            <a:br>
              <a:rPr lang="es-MX" sz="1600" dirty="0">
                <a:solidFill>
                  <a:schemeClr val="bg1"/>
                </a:solidFill>
              </a:rPr>
            </a:br>
            <a:r>
              <a:rPr lang="es-MX" sz="1600" b="0" i="0" dirty="0">
                <a:solidFill>
                  <a:schemeClr val="bg1"/>
                </a:solidFill>
                <a:effectLst/>
              </a:rPr>
              <a:t>El ADT cola soporta los siguientes dos métodos fundamentales</a:t>
            </a:r>
            <a:r>
              <a:rPr lang="es-MX" sz="1600" b="0" i="0" dirty="0" smtClean="0">
                <a:solidFill>
                  <a:schemeClr val="bg1"/>
                </a:solidFill>
                <a:effectLst/>
              </a:rPr>
              <a:t>:</a:t>
            </a:r>
            <a:br>
              <a:rPr lang="es-MX" sz="1600" b="0" i="0" dirty="0" smtClean="0">
                <a:solidFill>
                  <a:schemeClr val="bg1"/>
                </a:solidFill>
                <a:effectLst/>
              </a:rPr>
            </a:br>
            <a:endParaRPr lang="es-MX" sz="1600" b="0" i="0" dirty="0">
              <a:solidFill>
                <a:schemeClr val="bg1"/>
              </a:solidFill>
              <a:effectLst/>
            </a:endParaRPr>
          </a:p>
          <a:p>
            <a:pPr algn="l">
              <a:buFont typeface="Arial" panose="020B0604020202020204" pitchFamily="34" charset="0"/>
              <a:buChar char="•"/>
            </a:pPr>
            <a:r>
              <a:rPr lang="es-MX" sz="1600" b="1" i="0" dirty="0" err="1">
                <a:solidFill>
                  <a:schemeClr val="bg1"/>
                </a:solidFill>
                <a:effectLst/>
              </a:rPr>
              <a:t>enqueue</a:t>
            </a:r>
            <a:r>
              <a:rPr lang="es-MX" sz="1600" b="1" i="0" dirty="0">
                <a:solidFill>
                  <a:schemeClr val="bg1"/>
                </a:solidFill>
                <a:effectLst/>
              </a:rPr>
              <a:t>(e)</a:t>
            </a:r>
            <a:r>
              <a:rPr lang="es-MX" sz="1600" b="0" i="0" dirty="0">
                <a:solidFill>
                  <a:schemeClr val="bg1"/>
                </a:solidFill>
                <a:effectLst/>
              </a:rPr>
              <a:t>: inserta el elemento e en la parte posterior de la cola.</a:t>
            </a:r>
          </a:p>
          <a:p>
            <a:pPr algn="l">
              <a:buFont typeface="Arial" panose="020B0604020202020204" pitchFamily="34" charset="0"/>
              <a:buChar char="•"/>
            </a:pPr>
            <a:r>
              <a:rPr lang="es-MX" sz="1600" b="1" i="0" dirty="0" err="1">
                <a:solidFill>
                  <a:schemeClr val="bg1"/>
                </a:solidFill>
                <a:effectLst/>
              </a:rPr>
              <a:t>dequeue</a:t>
            </a:r>
            <a:r>
              <a:rPr lang="es-MX" sz="1600" b="1" i="0" dirty="0">
                <a:solidFill>
                  <a:schemeClr val="bg1"/>
                </a:solidFill>
                <a:effectLst/>
              </a:rPr>
              <a:t>():</a:t>
            </a:r>
            <a:r>
              <a:rPr lang="es-MX" sz="1600" b="0" i="0" dirty="0">
                <a:solidFill>
                  <a:schemeClr val="bg1"/>
                </a:solidFill>
                <a:effectLst/>
              </a:rPr>
              <a:t> quita el elemento del frente de la cola y lo regresa; un error ocurre si la cola esta vacía.</a:t>
            </a:r>
          </a:p>
          <a:p>
            <a:pPr algn="l"/>
            <a:r>
              <a:rPr lang="es-MX" sz="1600" b="0" i="0" dirty="0">
                <a:solidFill>
                  <a:schemeClr val="bg1"/>
                </a:solidFill>
                <a:effectLst/>
              </a:rPr>
              <a:t>Adicionalmente, de igual modo como con el ADT pila, el ADT cola incluye los siguientes métodos de apoyo</a:t>
            </a:r>
            <a:r>
              <a:rPr lang="es-MX" sz="1600" b="0" i="0" dirty="0" smtClean="0">
                <a:solidFill>
                  <a:schemeClr val="bg1"/>
                </a:solidFill>
                <a:effectLst/>
              </a:rPr>
              <a:t>:</a:t>
            </a:r>
            <a:br>
              <a:rPr lang="es-MX" sz="1600" b="0" i="0" dirty="0" smtClean="0">
                <a:solidFill>
                  <a:schemeClr val="bg1"/>
                </a:solidFill>
                <a:effectLst/>
              </a:rPr>
            </a:br>
            <a:endParaRPr lang="es-MX" sz="1600" b="0" i="0" dirty="0">
              <a:solidFill>
                <a:schemeClr val="bg1"/>
              </a:solidFill>
              <a:effectLst/>
            </a:endParaRPr>
          </a:p>
          <a:p>
            <a:pPr algn="l">
              <a:buFont typeface="Arial" panose="020B0604020202020204" pitchFamily="34" charset="0"/>
              <a:buChar char="•"/>
            </a:pPr>
            <a:r>
              <a:rPr lang="es-MX" sz="1600" b="1" i="0" dirty="0" err="1">
                <a:solidFill>
                  <a:schemeClr val="bg1"/>
                </a:solidFill>
                <a:effectLst/>
              </a:rPr>
              <a:t>size</a:t>
            </a:r>
            <a:r>
              <a:rPr lang="es-MX" sz="1600" b="1" i="0" dirty="0">
                <a:solidFill>
                  <a:schemeClr val="bg1"/>
                </a:solidFill>
                <a:effectLst/>
              </a:rPr>
              <a:t>():</a:t>
            </a:r>
            <a:r>
              <a:rPr lang="es-MX" sz="1600" b="0" i="0" dirty="0">
                <a:solidFill>
                  <a:schemeClr val="bg1"/>
                </a:solidFill>
                <a:effectLst/>
              </a:rPr>
              <a:t> regresa el número de elementos en la cola.</a:t>
            </a:r>
          </a:p>
          <a:p>
            <a:pPr algn="l">
              <a:buFont typeface="Arial" panose="020B0604020202020204" pitchFamily="34" charset="0"/>
              <a:buChar char="•"/>
            </a:pPr>
            <a:r>
              <a:rPr lang="es-MX" sz="1600" b="1" i="0" dirty="0" err="1">
                <a:solidFill>
                  <a:schemeClr val="bg1"/>
                </a:solidFill>
                <a:effectLst/>
              </a:rPr>
              <a:t>isEmpty</a:t>
            </a:r>
            <a:r>
              <a:rPr lang="es-MX" sz="1600" b="1" i="0" dirty="0">
                <a:solidFill>
                  <a:schemeClr val="bg1"/>
                </a:solidFill>
                <a:effectLst/>
              </a:rPr>
              <a:t>():</a:t>
            </a:r>
            <a:r>
              <a:rPr lang="es-MX" sz="1600" b="0" i="0" dirty="0">
                <a:solidFill>
                  <a:schemeClr val="bg1"/>
                </a:solidFill>
                <a:effectLst/>
              </a:rPr>
              <a:t> regresa un booleano indicando si la cola esta vacía.</a:t>
            </a:r>
          </a:p>
          <a:p>
            <a:pPr algn="l">
              <a:buFont typeface="Arial" panose="020B0604020202020204" pitchFamily="34" charset="0"/>
              <a:buChar char="•"/>
            </a:pPr>
            <a:r>
              <a:rPr lang="es-MX" sz="1600" b="1" i="0" dirty="0" err="1">
                <a:solidFill>
                  <a:schemeClr val="bg1"/>
                </a:solidFill>
                <a:effectLst/>
              </a:rPr>
              <a:t>front</a:t>
            </a:r>
            <a:r>
              <a:rPr lang="es-MX" sz="1600" b="1" i="0" dirty="0">
                <a:solidFill>
                  <a:schemeClr val="bg1"/>
                </a:solidFill>
                <a:effectLst/>
              </a:rPr>
              <a:t>():</a:t>
            </a:r>
            <a:r>
              <a:rPr lang="es-MX" sz="1600" b="0" i="0" dirty="0">
                <a:solidFill>
                  <a:schemeClr val="bg1"/>
                </a:solidFill>
                <a:effectLst/>
              </a:rPr>
              <a:t> regresa el elemento del frente de la cola, sin removerlo; un error ocurre si la cola esta vacía.</a:t>
            </a:r>
          </a:p>
        </p:txBody>
      </p:sp>
      <p:sp>
        <p:nvSpPr>
          <p:cNvPr id="5" name="CuadroTexto 4">
            <a:extLst>
              <a:ext uri="{FF2B5EF4-FFF2-40B4-BE49-F238E27FC236}">
                <a16:creationId xmlns:a16="http://schemas.microsoft.com/office/drawing/2014/main" xmlns="" id="{F7141C3E-1D48-4554-B5BD-AA06C9AC724C}"/>
              </a:ext>
            </a:extLst>
          </p:cNvPr>
          <p:cNvSpPr txBox="1"/>
          <p:nvPr/>
        </p:nvSpPr>
        <p:spPr>
          <a:xfrm>
            <a:off x="561473" y="328680"/>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a:t>
            </a:r>
            <a:r>
              <a:rPr lang="es-AR" dirty="0" smtClean="0"/>
              <a:t>4.2 </a:t>
            </a:r>
            <a:r>
              <a:rPr lang="es-AR" dirty="0"/>
              <a:t>Colas o </a:t>
            </a:r>
            <a:r>
              <a:rPr lang="es-AR" dirty="0" err="1"/>
              <a:t>Queues</a:t>
            </a:r>
            <a:endParaRPr lang="es-AR" dirty="0"/>
          </a:p>
        </p:txBody>
      </p:sp>
      <p:pic>
        <p:nvPicPr>
          <p:cNvPr id="6" name="Imagen 5">
            <a:extLst>
              <a:ext uri="{FF2B5EF4-FFF2-40B4-BE49-F238E27FC236}">
                <a16:creationId xmlns:a16="http://schemas.microsoft.com/office/drawing/2014/main" xmlns="" id="{2BD62E60-ED3F-43E5-819B-D9FC4E2DC067}"/>
              </a:ext>
            </a:extLst>
          </p:cNvPr>
          <p:cNvPicPr>
            <a:picLocks noChangeAspect="1"/>
          </p:cNvPicPr>
          <p:nvPr/>
        </p:nvPicPr>
        <p:blipFill>
          <a:blip r:embed="rId2">
            <a:duotone>
              <a:prstClr val="black"/>
              <a:schemeClr val="accent1">
                <a:tint val="45000"/>
                <a:satMod val="400000"/>
              </a:schemeClr>
            </a:duotone>
          </a:blip>
          <a:stretch>
            <a:fillRect/>
          </a:stretch>
        </p:blipFill>
        <p:spPr>
          <a:xfrm>
            <a:off x="6468272" y="2481592"/>
            <a:ext cx="4573042" cy="1778405"/>
          </a:xfrm>
          <a:prstGeom prst="rect">
            <a:avLst/>
          </a:prstGeom>
        </p:spPr>
      </p:pic>
      <p:pic>
        <p:nvPicPr>
          <p:cNvPr id="7" name="Picture 2" descr="Queue data structure in javascript - LearnersBucket">
            <a:extLst>
              <a:ext uri="{FF2B5EF4-FFF2-40B4-BE49-F238E27FC236}">
                <a16:creationId xmlns:a16="http://schemas.microsoft.com/office/drawing/2014/main" xmlns="" id="{FCAF8C1C-BC34-44CC-98C4-BFC27CCC1C20}"/>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xmlns="" val="0"/>
              </a:ext>
            </a:extLst>
          </a:blip>
          <a:srcRect/>
          <a:stretch>
            <a:fillRect/>
          </a:stretch>
        </p:blipFill>
        <p:spPr bwMode="auto">
          <a:xfrm>
            <a:off x="2598072" y="2589873"/>
            <a:ext cx="2881076" cy="15007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5918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C5C5682-D832-402C-9B61-23F56307AB59}"/>
              </a:ext>
            </a:extLst>
          </p:cNvPr>
          <p:cNvSpPr txBox="1"/>
          <p:nvPr/>
        </p:nvSpPr>
        <p:spPr>
          <a:xfrm>
            <a:off x="561473" y="328680"/>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5 Recursividad</a:t>
            </a:r>
          </a:p>
        </p:txBody>
      </p:sp>
      <p:sp>
        <p:nvSpPr>
          <p:cNvPr id="8" name="CuadroTexto 7">
            <a:extLst>
              <a:ext uri="{FF2B5EF4-FFF2-40B4-BE49-F238E27FC236}">
                <a16:creationId xmlns:a16="http://schemas.microsoft.com/office/drawing/2014/main" xmlns="" id="{B5B3CCB3-4C0E-455C-BA7B-A2FAE8744D16}"/>
              </a:ext>
            </a:extLst>
          </p:cNvPr>
          <p:cNvSpPr txBox="1"/>
          <p:nvPr/>
        </p:nvSpPr>
        <p:spPr>
          <a:xfrm>
            <a:off x="264293" y="922882"/>
            <a:ext cx="8033887"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b="1" i="0" u="none" strike="noStrike" cap="none" normalizeH="0" baseline="0" dirty="0" smtClean="0">
                <a:ln>
                  <a:noFill/>
                </a:ln>
                <a:solidFill>
                  <a:schemeClr val="bg1"/>
                </a:solidFill>
                <a:effectLst/>
                <a:cs typeface="Arial" panose="020B0604020202020204" pitchFamily="34" charset="0"/>
              </a:rPr>
              <a:t>Recursión</a:t>
            </a:r>
            <a:r>
              <a:rPr kumimoji="0" lang="es-ES" altLang="es-AR" b="0" i="0" u="none" strike="noStrike" cap="none" normalizeH="0" baseline="0" dirty="0">
                <a:ln>
                  <a:noFill/>
                </a:ln>
                <a:solidFill>
                  <a:schemeClr val="bg1"/>
                </a:solidFill>
                <a:effectLst/>
                <a:cs typeface="Arial" panose="020B0604020202020204" pitchFamily="34" charset="0"/>
              </a:rPr>
              <a:t> es, en ciencias de la computación, una forma de atajar y solventar problemas. De hecho, recursión es una de las ideas centrales de ciencia de </a:t>
            </a:r>
            <a:r>
              <a:rPr kumimoji="0" lang="es-ES" altLang="es-AR" b="0" i="0" u="none" strike="noStrike" cap="none" normalizeH="0" baseline="0" dirty="0" smtClean="0">
                <a:ln>
                  <a:noFill/>
                </a:ln>
                <a:solidFill>
                  <a:schemeClr val="bg1"/>
                </a:solidFill>
                <a:effectLst/>
                <a:cs typeface="Arial" panose="020B0604020202020204" pitchFamily="34" charset="0"/>
              </a:rPr>
              <a:t>computación.​ </a:t>
            </a:r>
            <a:r>
              <a:rPr kumimoji="0" lang="es-ES" altLang="es-AR" b="0" i="0" u="none" strike="noStrike" cap="none" normalizeH="0" baseline="0" dirty="0">
                <a:ln>
                  <a:noFill/>
                </a:ln>
                <a:solidFill>
                  <a:schemeClr val="bg1"/>
                </a:solidFill>
                <a:effectLst/>
                <a:cs typeface="Arial" panose="020B0604020202020204" pitchFamily="34" charset="0"/>
              </a:rPr>
              <a:t>Resolver un problema mediante recursión significa que la solución depende de las soluciones de pequeñas instancias del mismo problema</a:t>
            </a:r>
            <a:r>
              <a:rPr kumimoji="0" lang="es-ES" altLang="es-AR" b="0" i="0" u="none" strike="noStrike" cap="none" normalizeH="0" baseline="0" dirty="0" smtClean="0">
                <a:ln>
                  <a:noFill/>
                </a:ln>
                <a:solidFill>
                  <a:schemeClr val="bg1"/>
                </a:solidFill>
                <a:effectLst/>
                <a:cs typeface="Arial" panose="020B0604020202020204" pitchFamily="34" charset="0"/>
              </a:rPr>
              <a:t>.​</a:t>
            </a:r>
            <a:endParaRPr kumimoji="0" lang="es-ES" altLang="es-AR" b="0" i="0" u="none" strike="noStrike" cap="none" normalizeH="0" baseline="0" dirty="0">
              <a:ln>
                <a:noFill/>
              </a:ln>
              <a:solidFill>
                <a:schemeClr val="bg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b="0" i="0" u="none" strike="noStrike" cap="none" normalizeH="0" baseline="0" dirty="0">
                <a:ln>
                  <a:noFill/>
                </a:ln>
                <a:solidFill>
                  <a:schemeClr val="bg1"/>
                </a:solidFill>
                <a:effectLst/>
                <a:cs typeface="Arial" panose="020B0604020202020204" pitchFamily="34" charset="0"/>
              </a:rPr>
              <a:t>El poder de la recursión evidentemente se fundamenta en la posibilidad de definir un conjunto infinito de objetos con una declaración finita. Igualmente, un número infinito de operaciones computacionales puede describirse con un programa recursivo finito, incluso en el caso de que este programa no contenga repeticiones explícitas</a:t>
            </a:r>
            <a:r>
              <a:rPr kumimoji="0" lang="es-ES" altLang="es-AR" b="0" i="0" u="none" strike="noStrike" cap="none" normalizeH="0" baseline="0" dirty="0" smtClean="0">
                <a:ln>
                  <a:noFill/>
                </a:ln>
                <a:solidFill>
                  <a:schemeClr val="bg1"/>
                </a:solidFill>
                <a:effectLst/>
                <a:cs typeface="Arial" panose="020B0604020202020204" pitchFamily="34" charset="0"/>
              </a:rPr>
              <a:t>.”​</a:t>
            </a:r>
            <a:br>
              <a:rPr kumimoji="0" lang="es-ES" altLang="es-AR" b="0" i="0" u="none" strike="noStrike" cap="none" normalizeH="0" baseline="0" dirty="0" smtClean="0">
                <a:ln>
                  <a:noFill/>
                </a:ln>
                <a:solidFill>
                  <a:schemeClr val="bg1"/>
                </a:solidFill>
                <a:effectLst/>
                <a:cs typeface="Arial" panose="020B0604020202020204" pitchFamily="34" charset="0"/>
              </a:rPr>
            </a:br>
            <a:endParaRPr kumimoji="0" lang="es-ES" altLang="es-AR" b="0" i="0" u="none" strike="noStrike" cap="none" normalizeH="0" baseline="0" dirty="0">
              <a:ln>
                <a:noFill/>
              </a:ln>
              <a:solidFill>
                <a:schemeClr val="bg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b="1" i="1" u="none" strike="noStrike" cap="none" normalizeH="0" baseline="0" dirty="0">
                <a:ln>
                  <a:noFill/>
                </a:ln>
                <a:solidFill>
                  <a:schemeClr val="bg1"/>
                </a:solidFill>
                <a:effectLst/>
                <a:cs typeface="Arial" panose="020B0604020202020204" pitchFamily="34" charset="0"/>
              </a:rPr>
              <a:t>La mayoría de los lenguajes de programación dan soporte a la recursión permitiendo a una función llamarse a sí misma desde el texto del programa. </a:t>
            </a:r>
            <a:r>
              <a:rPr kumimoji="0" lang="es-ES" altLang="es-AR" b="1" i="1" u="none" strike="noStrike" cap="none" normalizeH="0" baseline="0" dirty="0" smtClean="0">
                <a:ln>
                  <a:noFill/>
                </a:ln>
                <a:solidFill>
                  <a:schemeClr val="bg1"/>
                </a:solidFill>
                <a:effectLst/>
                <a:cs typeface="Arial" panose="020B0604020202020204" pitchFamily="34" charset="0"/>
              </a:rPr>
              <a:t/>
            </a:r>
            <a:br>
              <a:rPr kumimoji="0" lang="es-ES" altLang="es-AR" b="1" i="1" u="none" strike="noStrike" cap="none" normalizeH="0" baseline="0" dirty="0" smtClean="0">
                <a:ln>
                  <a:noFill/>
                </a:ln>
                <a:solidFill>
                  <a:schemeClr val="bg1"/>
                </a:solidFill>
                <a:effectLst/>
                <a:cs typeface="Arial" panose="020B0604020202020204" pitchFamily="34" charset="0"/>
              </a:rPr>
            </a:br>
            <a:r>
              <a:rPr kumimoji="0" lang="es-ES" altLang="es-AR" b="1" i="1" u="none" strike="noStrike" cap="none" normalizeH="0" baseline="0" dirty="0" smtClean="0">
                <a:ln>
                  <a:noFill/>
                </a:ln>
                <a:solidFill>
                  <a:schemeClr val="bg1"/>
                </a:solidFill>
                <a:effectLst/>
                <a:cs typeface="Arial" panose="020B0604020202020204" pitchFamily="34" charset="0"/>
              </a:rPr>
              <a:t/>
            </a:r>
            <a:br>
              <a:rPr kumimoji="0" lang="es-ES" altLang="es-AR" b="1" i="1" u="none" strike="noStrike" cap="none" normalizeH="0" baseline="0" dirty="0" smtClean="0">
                <a:ln>
                  <a:noFill/>
                </a:ln>
                <a:solidFill>
                  <a:schemeClr val="bg1"/>
                </a:solidFill>
                <a:effectLst/>
                <a:cs typeface="Arial" panose="020B0604020202020204" pitchFamily="34" charset="0"/>
              </a:rPr>
            </a:br>
            <a:r>
              <a:rPr kumimoji="0" lang="es-ES" altLang="es-AR" b="0" i="0" u="none" strike="noStrike" cap="none" normalizeH="0" baseline="0" dirty="0" smtClean="0">
                <a:ln>
                  <a:noFill/>
                </a:ln>
                <a:solidFill>
                  <a:schemeClr val="bg1"/>
                </a:solidFill>
                <a:effectLst/>
                <a:cs typeface="Arial" panose="020B0604020202020204" pitchFamily="34" charset="0"/>
              </a:rPr>
              <a:t>Los</a:t>
            </a:r>
            <a:r>
              <a:rPr kumimoji="0" lang="es-ES" altLang="es-AR" b="0" i="0" u="none" strike="noStrike" cap="none" normalizeH="0" baseline="0" dirty="0">
                <a:ln>
                  <a:noFill/>
                </a:ln>
                <a:solidFill>
                  <a:schemeClr val="bg1"/>
                </a:solidFill>
                <a:effectLst/>
                <a:cs typeface="Arial" panose="020B0604020202020204" pitchFamily="34" charset="0"/>
              </a:rPr>
              <a:t> lenguajes imperativos definen las estructuras de </a:t>
            </a:r>
            <a:r>
              <a:rPr kumimoji="0" lang="es-ES" altLang="es-AR" b="0" i="1" u="none" strike="noStrike" cap="none" normalizeH="0" baseline="0" dirty="0" err="1">
                <a:ln>
                  <a:noFill/>
                </a:ln>
                <a:solidFill>
                  <a:schemeClr val="bg1"/>
                </a:solidFill>
                <a:effectLst/>
                <a:cs typeface="Arial" panose="020B0604020202020204" pitchFamily="34" charset="0"/>
              </a:rPr>
              <a:t>loops</a:t>
            </a:r>
            <a:r>
              <a:rPr kumimoji="0" lang="es-ES" altLang="es-AR" b="0" i="0" u="none" strike="noStrike" cap="none" normalizeH="0" baseline="0" dirty="0">
                <a:ln>
                  <a:noFill/>
                </a:ln>
                <a:solidFill>
                  <a:schemeClr val="bg1"/>
                </a:solidFill>
                <a:effectLst/>
                <a:cs typeface="Arial" panose="020B0604020202020204" pitchFamily="34" charset="0"/>
              </a:rPr>
              <a:t> como </a:t>
            </a:r>
            <a:r>
              <a:rPr kumimoji="0" lang="es-ES" altLang="es-AR" b="0" i="0" u="none" strike="noStrike" cap="none" normalizeH="0" baseline="0" dirty="0" err="1">
                <a:ln>
                  <a:noFill/>
                </a:ln>
                <a:solidFill>
                  <a:schemeClr val="bg1"/>
                </a:solidFill>
                <a:effectLst/>
                <a:cs typeface="Courier New" panose="02070309020205020404" pitchFamily="49" charset="0"/>
              </a:rPr>
              <a:t>while</a:t>
            </a:r>
            <a:r>
              <a:rPr kumimoji="0" lang="es-ES" altLang="es-AR" b="0" i="0" u="none" strike="noStrike" cap="none" normalizeH="0" baseline="0" dirty="0">
                <a:ln>
                  <a:noFill/>
                </a:ln>
                <a:solidFill>
                  <a:schemeClr val="bg1"/>
                </a:solidFill>
                <a:effectLst/>
                <a:cs typeface="Arial" panose="020B0604020202020204" pitchFamily="34" charset="0"/>
              </a:rPr>
              <a:t> y </a:t>
            </a:r>
            <a:r>
              <a:rPr kumimoji="0" lang="es-ES" altLang="es-AR" b="0" i="0" u="none" strike="noStrike" cap="none" normalizeH="0" baseline="0" dirty="0" err="1">
                <a:ln>
                  <a:noFill/>
                </a:ln>
                <a:solidFill>
                  <a:schemeClr val="bg1"/>
                </a:solidFill>
                <a:effectLst/>
                <a:cs typeface="Courier New" panose="02070309020205020404" pitchFamily="49" charset="0"/>
              </a:rPr>
              <a:t>for</a:t>
            </a:r>
            <a:r>
              <a:rPr kumimoji="0" lang="es-ES" altLang="es-AR" b="0" i="0" u="none" strike="noStrike" cap="none" normalizeH="0" baseline="0" dirty="0">
                <a:ln>
                  <a:noFill/>
                </a:ln>
                <a:solidFill>
                  <a:schemeClr val="bg1"/>
                </a:solidFill>
                <a:effectLst/>
                <a:cs typeface="Arial" panose="020B0604020202020204" pitchFamily="34" charset="0"/>
              </a:rPr>
              <a:t> que son usadas para realizar tareas repetitivas. Algunos lenguajes de programación funcionales no definen estructuras de </a:t>
            </a:r>
            <a:r>
              <a:rPr kumimoji="0" lang="es-ES" altLang="es-AR" b="0" i="1" u="none" strike="noStrike" cap="none" normalizeH="0" baseline="0" dirty="0" err="1">
                <a:ln>
                  <a:noFill/>
                </a:ln>
                <a:solidFill>
                  <a:schemeClr val="bg1"/>
                </a:solidFill>
                <a:effectLst/>
                <a:cs typeface="Arial" panose="020B0604020202020204" pitchFamily="34" charset="0"/>
              </a:rPr>
              <a:t>loops</a:t>
            </a:r>
            <a:r>
              <a:rPr kumimoji="0" lang="es-ES" altLang="es-AR" b="0" i="0" u="none" strike="noStrike" cap="none" normalizeH="0" baseline="0" dirty="0">
                <a:ln>
                  <a:noFill/>
                </a:ln>
                <a:solidFill>
                  <a:schemeClr val="bg1"/>
                </a:solidFill>
                <a:effectLst/>
                <a:cs typeface="Arial" panose="020B0604020202020204" pitchFamily="34" charset="0"/>
              </a:rPr>
              <a:t> sino que posibilitan la recursión llamando código de forma repetitiva. La teoría de la computabilidad ha demostrado que estos dos tipos de lenguajes son matemáticamente equivalentes, es decir que pueden resolver los mismos tipos de problemas, aunque los lenguajes funcionales carezcan de las típicas estructuras </a:t>
            </a:r>
            <a:r>
              <a:rPr kumimoji="0" lang="es-ES" altLang="es-AR" b="0" i="0" u="none" strike="noStrike" cap="none" normalizeH="0" baseline="0" dirty="0" err="1">
                <a:ln>
                  <a:noFill/>
                </a:ln>
                <a:solidFill>
                  <a:schemeClr val="bg1"/>
                </a:solidFill>
                <a:effectLst/>
                <a:cs typeface="Courier New" panose="02070309020205020404" pitchFamily="49" charset="0"/>
              </a:rPr>
              <a:t>while</a:t>
            </a:r>
            <a:r>
              <a:rPr kumimoji="0" lang="es-ES" altLang="es-AR" b="0" i="0" u="none" strike="noStrike" cap="none" normalizeH="0" baseline="0" dirty="0">
                <a:ln>
                  <a:noFill/>
                </a:ln>
                <a:solidFill>
                  <a:schemeClr val="bg1"/>
                </a:solidFill>
                <a:effectLst/>
                <a:cs typeface="Arial" panose="020B0604020202020204" pitchFamily="34" charset="0"/>
              </a:rPr>
              <a:t> y </a:t>
            </a:r>
            <a:r>
              <a:rPr kumimoji="0" lang="es-ES" altLang="es-AR" b="0" i="0" u="none" strike="noStrike" cap="none" normalizeH="0" baseline="0" dirty="0" err="1">
                <a:ln>
                  <a:noFill/>
                </a:ln>
                <a:solidFill>
                  <a:schemeClr val="bg1"/>
                </a:solidFill>
                <a:effectLst/>
                <a:cs typeface="Courier New" panose="02070309020205020404" pitchFamily="49" charset="0"/>
              </a:rPr>
              <a:t>for</a:t>
            </a:r>
            <a:r>
              <a:rPr kumimoji="0" lang="es-ES" altLang="es-AR" b="0" i="0" u="none" strike="noStrike" cap="none" normalizeH="0" baseline="0" dirty="0">
                <a:ln>
                  <a:noFill/>
                </a:ln>
                <a:solidFill>
                  <a:schemeClr val="bg1"/>
                </a:solidFill>
                <a:effectLst/>
                <a:cs typeface="Arial" panose="020B0604020202020204" pitchFamily="34" charset="0"/>
              </a:rPr>
              <a:t>.</a:t>
            </a:r>
            <a:endParaRPr kumimoji="0" lang="es-ES" altLang="es-AR" b="0" i="0" u="none" strike="noStrike" cap="none" normalizeH="0" baseline="0" dirty="0">
              <a:ln>
                <a:noFill/>
              </a:ln>
              <a:solidFill>
                <a:schemeClr val="bg1"/>
              </a:solidFill>
              <a:effectLst/>
            </a:endParaRPr>
          </a:p>
        </p:txBody>
      </p:sp>
      <p:pic>
        <p:nvPicPr>
          <p:cNvPr id="2052" name="Picture 4" descr="Learning to think with recursion, part 2 | by Daniel King | Medium">
            <a:extLst>
              <a:ext uri="{FF2B5EF4-FFF2-40B4-BE49-F238E27FC236}">
                <a16:creationId xmlns:a16="http://schemas.microsoft.com/office/drawing/2014/main" xmlns="" id="{87267B9A-47F3-4B5B-91C0-2A50A444AEEA}"/>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477140" y="2357435"/>
            <a:ext cx="3450567" cy="276320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4 Rectángulo"/>
          <p:cNvSpPr/>
          <p:nvPr/>
        </p:nvSpPr>
        <p:spPr>
          <a:xfrm>
            <a:off x="8021970" y="416728"/>
            <a:ext cx="3603935" cy="369332"/>
          </a:xfrm>
          <a:prstGeom prst="rect">
            <a:avLst/>
          </a:prstGeom>
        </p:spPr>
        <p:txBody>
          <a:bodyPr wrap="none">
            <a:spAutoFit/>
          </a:bodyPr>
          <a:lstStyle/>
          <a:p>
            <a:pPr lvl="0" eaLnBrk="0" fontAlgn="base" hangingPunct="0">
              <a:spcBef>
                <a:spcPct val="0"/>
              </a:spcBef>
              <a:spcAft>
                <a:spcPct val="0"/>
              </a:spcAft>
            </a:pPr>
            <a:r>
              <a:rPr lang="es-AR" altLang="es-AR" dirty="0" smtClean="0">
                <a:solidFill>
                  <a:schemeClr val="bg1">
                    <a:lumMod val="75000"/>
                  </a:schemeClr>
                </a:solidFill>
              </a:rPr>
              <a:t>Recursión (ciencias de computación)</a:t>
            </a:r>
            <a:endParaRPr lang="es-AR" altLang="es-AR" dirty="0">
              <a:solidFill>
                <a:schemeClr val="bg1">
                  <a:lumMod val="75000"/>
                </a:schemeClr>
              </a:solidFill>
            </a:endParaRPr>
          </a:p>
        </p:txBody>
      </p:sp>
    </p:spTree>
    <p:extLst>
      <p:ext uri="{BB962C8B-B14F-4D97-AF65-F5344CB8AC3E}">
        <p14:creationId xmlns:p14="http://schemas.microsoft.com/office/powerpoint/2010/main" xmlns="" val="1571791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C5C5682-D832-402C-9B61-23F56307AB59}"/>
              </a:ext>
            </a:extLst>
          </p:cNvPr>
          <p:cNvSpPr txBox="1"/>
          <p:nvPr/>
        </p:nvSpPr>
        <p:spPr>
          <a:xfrm>
            <a:off x="561473" y="328680"/>
            <a:ext cx="9257776"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5 Recursividad - </a:t>
            </a:r>
            <a:r>
              <a:rPr lang="es-MX" sz="3600" b="0" i="0" dirty="0">
                <a:solidFill>
                  <a:schemeClr val="bg1"/>
                </a:solidFill>
                <a:effectLst/>
              </a:rPr>
              <a:t>Algoritmos recursivos</a:t>
            </a:r>
            <a:endParaRPr lang="es-MX" sz="3600" dirty="0">
              <a:solidFill>
                <a:schemeClr val="bg1"/>
              </a:solidFill>
            </a:endParaRPr>
          </a:p>
          <a:p>
            <a:endParaRPr lang="es-AR" dirty="0"/>
          </a:p>
        </p:txBody>
      </p:sp>
      <p:sp>
        <p:nvSpPr>
          <p:cNvPr id="5" name="CuadroTexto 4">
            <a:extLst>
              <a:ext uri="{FF2B5EF4-FFF2-40B4-BE49-F238E27FC236}">
                <a16:creationId xmlns:a16="http://schemas.microsoft.com/office/drawing/2014/main" xmlns="" id="{EDC0F9F1-0761-4291-BF72-2B7DAEE4BC37}"/>
              </a:ext>
            </a:extLst>
          </p:cNvPr>
          <p:cNvSpPr txBox="1"/>
          <p:nvPr/>
        </p:nvSpPr>
        <p:spPr>
          <a:xfrm>
            <a:off x="407346" y="835219"/>
            <a:ext cx="11592396" cy="5109091"/>
          </a:xfrm>
          <a:prstGeom prst="rect">
            <a:avLst/>
          </a:prstGeom>
          <a:noFill/>
        </p:spPr>
        <p:txBody>
          <a:bodyPr wrap="square">
            <a:spAutoFit/>
          </a:bodyPr>
          <a:lstStyle/>
          <a:p>
            <a:pPr algn="l"/>
            <a:r>
              <a:rPr lang="es-MX" sz="1400" b="1" i="0" dirty="0" smtClean="0">
                <a:solidFill>
                  <a:schemeClr val="bg1"/>
                </a:solidFill>
                <a:effectLst/>
              </a:rPr>
              <a:t>Un</a:t>
            </a:r>
            <a:r>
              <a:rPr lang="es-MX" sz="1400" b="1" i="0" dirty="0">
                <a:solidFill>
                  <a:schemeClr val="bg1"/>
                </a:solidFill>
                <a:effectLst/>
              </a:rPr>
              <a:t> algoritmo recursivo es un algoritmo que expresa la solución un problema en términos de una llamada a sí mismo. </a:t>
            </a:r>
            <a:r>
              <a:rPr lang="es-MX" sz="1400" b="1" i="0" dirty="0" smtClean="0">
                <a:solidFill>
                  <a:schemeClr val="bg1"/>
                </a:solidFill>
                <a:effectLst/>
              </a:rPr>
              <a:t/>
            </a:r>
            <a:br>
              <a:rPr lang="es-MX" sz="1400" b="1" i="0" dirty="0" smtClean="0">
                <a:solidFill>
                  <a:schemeClr val="bg1"/>
                </a:solidFill>
                <a:effectLst/>
              </a:rPr>
            </a:br>
            <a:r>
              <a:rPr lang="es-MX" sz="1400" b="1" i="0" dirty="0" smtClean="0">
                <a:solidFill>
                  <a:schemeClr val="bg1"/>
                </a:solidFill>
                <a:effectLst/>
              </a:rPr>
              <a:t/>
            </a:r>
            <a:br>
              <a:rPr lang="es-MX" sz="1400" b="1" i="0" dirty="0" smtClean="0">
                <a:solidFill>
                  <a:schemeClr val="bg1"/>
                </a:solidFill>
                <a:effectLst/>
              </a:rPr>
            </a:br>
            <a:r>
              <a:rPr lang="es-MX" sz="1400" b="0" i="0" dirty="0" smtClean="0">
                <a:solidFill>
                  <a:schemeClr val="bg1"/>
                </a:solidFill>
                <a:effectLst/>
              </a:rPr>
              <a:t>La </a:t>
            </a:r>
            <a:r>
              <a:rPr lang="es-MX" sz="1400" b="0" i="0" dirty="0">
                <a:solidFill>
                  <a:schemeClr val="bg1"/>
                </a:solidFill>
                <a:effectLst/>
              </a:rPr>
              <a:t>llamada a sí mismo se conoce como llamada recursiva o [Recursión (ciencias de computación)|recurrente].</a:t>
            </a:r>
          </a:p>
          <a:p>
            <a:pPr algn="l"/>
            <a:r>
              <a:rPr lang="es-MX" sz="1400" b="0" i="0" dirty="0">
                <a:solidFill>
                  <a:schemeClr val="bg1"/>
                </a:solidFill>
                <a:effectLst/>
              </a:rPr>
              <a:t>Generalmente, si la primera llamada al subprograma se plantea sobre un problema de tamaño u orden </a:t>
            </a:r>
            <a:r>
              <a:rPr lang="es-MX" sz="1400" b="0" i="1" dirty="0">
                <a:solidFill>
                  <a:schemeClr val="bg1"/>
                </a:solidFill>
                <a:effectLst/>
              </a:rPr>
              <a:t>N</a:t>
            </a:r>
            <a:r>
              <a:rPr lang="es-MX" sz="1400" b="0" i="0" dirty="0">
                <a:solidFill>
                  <a:schemeClr val="bg1"/>
                </a:solidFill>
                <a:effectLst/>
              </a:rPr>
              <a:t>, cada nueva </a:t>
            </a:r>
            <a:r>
              <a:rPr lang="es-MX" sz="1400" b="0" i="0" dirty="0" smtClean="0">
                <a:solidFill>
                  <a:schemeClr val="bg1"/>
                </a:solidFill>
                <a:effectLst/>
              </a:rPr>
              <a:t/>
            </a:r>
            <a:br>
              <a:rPr lang="es-MX" sz="1400" b="0" i="0" dirty="0" smtClean="0">
                <a:solidFill>
                  <a:schemeClr val="bg1"/>
                </a:solidFill>
                <a:effectLst/>
              </a:rPr>
            </a:br>
            <a:r>
              <a:rPr lang="es-MX" sz="1400" b="0" i="0" dirty="0" smtClean="0">
                <a:solidFill>
                  <a:schemeClr val="bg1"/>
                </a:solidFill>
                <a:effectLst/>
              </a:rPr>
              <a:t>ejecución </a:t>
            </a:r>
            <a:r>
              <a:rPr lang="es-MX" sz="1400" b="0" i="0" dirty="0">
                <a:solidFill>
                  <a:schemeClr val="bg1"/>
                </a:solidFill>
                <a:effectLst/>
              </a:rPr>
              <a:t>recurrente del mismo se planteará sobre problemas, de igual naturaleza que el original, pero de un tamaño </a:t>
            </a:r>
            <a:r>
              <a:rPr lang="es-MX" sz="1400" b="0" i="0" dirty="0" smtClean="0">
                <a:solidFill>
                  <a:schemeClr val="bg1"/>
                </a:solidFill>
                <a:effectLst/>
              </a:rPr>
              <a:t/>
            </a:r>
            <a:br>
              <a:rPr lang="es-MX" sz="1400" b="0" i="0" dirty="0" smtClean="0">
                <a:solidFill>
                  <a:schemeClr val="bg1"/>
                </a:solidFill>
                <a:effectLst/>
              </a:rPr>
            </a:br>
            <a:r>
              <a:rPr lang="es-MX" sz="1400" b="0" i="0" dirty="0" smtClean="0">
                <a:solidFill>
                  <a:schemeClr val="bg1"/>
                </a:solidFill>
                <a:effectLst/>
              </a:rPr>
              <a:t>menor </a:t>
            </a:r>
            <a:r>
              <a:rPr lang="es-MX" sz="1400" b="0" i="0" dirty="0">
                <a:solidFill>
                  <a:schemeClr val="bg1"/>
                </a:solidFill>
                <a:effectLst/>
              </a:rPr>
              <a:t>que </a:t>
            </a:r>
            <a:r>
              <a:rPr lang="es-MX" sz="1400" b="0" i="1" dirty="0">
                <a:solidFill>
                  <a:schemeClr val="bg1"/>
                </a:solidFill>
                <a:effectLst/>
              </a:rPr>
              <a:t>N</a:t>
            </a:r>
            <a:r>
              <a:rPr lang="es-MX" sz="1400" b="0" i="0" dirty="0">
                <a:solidFill>
                  <a:schemeClr val="bg1"/>
                </a:solidFill>
                <a:effectLst/>
              </a:rPr>
              <a:t>. De esta forma, al ir reduciendo progresivamente la complejidad del problema que resolver, llegará un </a:t>
            </a:r>
            <a:r>
              <a:rPr lang="es-MX" sz="1400" b="0" i="0" dirty="0" smtClean="0">
                <a:solidFill>
                  <a:schemeClr val="bg1"/>
                </a:solidFill>
                <a:effectLst/>
              </a:rPr>
              <a:t/>
            </a:r>
            <a:br>
              <a:rPr lang="es-MX" sz="1400" b="0" i="0" dirty="0" smtClean="0">
                <a:solidFill>
                  <a:schemeClr val="bg1"/>
                </a:solidFill>
                <a:effectLst/>
              </a:rPr>
            </a:br>
            <a:r>
              <a:rPr lang="es-MX" sz="1400" b="0" i="0" dirty="0" smtClean="0">
                <a:solidFill>
                  <a:schemeClr val="bg1"/>
                </a:solidFill>
                <a:effectLst/>
              </a:rPr>
              <a:t>momento </a:t>
            </a:r>
            <a:r>
              <a:rPr lang="es-MX" sz="1400" b="0" i="0" dirty="0">
                <a:solidFill>
                  <a:schemeClr val="bg1"/>
                </a:solidFill>
                <a:effectLst/>
              </a:rPr>
              <a:t>en que su resolución sea más o menos trivial (o, al menos, suficientemente manejable como para resolverlo </a:t>
            </a:r>
            <a:r>
              <a:rPr lang="es-MX" sz="1400" b="0" i="0" dirty="0" smtClean="0">
                <a:solidFill>
                  <a:schemeClr val="bg1"/>
                </a:solidFill>
                <a:effectLst/>
              </a:rPr>
              <a:t/>
            </a:r>
            <a:br>
              <a:rPr lang="es-MX" sz="1400" b="0" i="0" dirty="0" smtClean="0">
                <a:solidFill>
                  <a:schemeClr val="bg1"/>
                </a:solidFill>
                <a:effectLst/>
              </a:rPr>
            </a:br>
            <a:r>
              <a:rPr lang="es-MX" sz="1400" b="0" i="0" dirty="0" smtClean="0">
                <a:solidFill>
                  <a:schemeClr val="bg1"/>
                </a:solidFill>
                <a:effectLst/>
              </a:rPr>
              <a:t>de </a:t>
            </a:r>
            <a:r>
              <a:rPr lang="es-MX" sz="1400" b="0" i="0" dirty="0">
                <a:solidFill>
                  <a:schemeClr val="bg1"/>
                </a:solidFill>
                <a:effectLst/>
              </a:rPr>
              <a:t>forma no recursiva). En esa situación diremos que estamos ante un </a:t>
            </a:r>
            <a:r>
              <a:rPr lang="es-MX" sz="1400" b="1" i="0" dirty="0">
                <a:solidFill>
                  <a:schemeClr val="bg1"/>
                </a:solidFill>
                <a:effectLst/>
              </a:rPr>
              <a:t>caso base</a:t>
            </a:r>
            <a:r>
              <a:rPr lang="es-MX" sz="1400" b="0" i="0" dirty="0">
                <a:solidFill>
                  <a:schemeClr val="bg1"/>
                </a:solidFill>
                <a:effectLst/>
              </a:rPr>
              <a:t> de la recursividad.</a:t>
            </a:r>
          </a:p>
          <a:p>
            <a:pPr algn="l"/>
            <a:r>
              <a:rPr lang="es-MX" sz="1400" b="0" i="0" dirty="0">
                <a:solidFill>
                  <a:schemeClr val="bg1"/>
                </a:solidFill>
                <a:effectLst/>
              </a:rPr>
              <a:t>Las claves para construir un subprograma recurrente son</a:t>
            </a:r>
            <a:r>
              <a:rPr lang="es-MX" sz="1400" b="0" i="0" dirty="0" smtClean="0">
                <a:solidFill>
                  <a:schemeClr val="bg1"/>
                </a:solidFill>
                <a:effectLst/>
              </a:rPr>
              <a:t>:</a:t>
            </a:r>
            <a:br>
              <a:rPr lang="es-MX" sz="1400" b="0" i="0" dirty="0" smtClean="0">
                <a:solidFill>
                  <a:schemeClr val="bg1"/>
                </a:solidFill>
                <a:effectLst/>
              </a:rPr>
            </a:br>
            <a:endParaRPr lang="es-MX" sz="1400" b="0" i="0" dirty="0">
              <a:solidFill>
                <a:schemeClr val="bg1"/>
              </a:solidFill>
              <a:effectLst/>
            </a:endParaRPr>
          </a:p>
          <a:p>
            <a:pPr algn="l">
              <a:buFont typeface="Arial" panose="020B0604020202020204" pitchFamily="34" charset="0"/>
              <a:buChar char="•"/>
            </a:pPr>
            <a:r>
              <a:rPr lang="es-MX" sz="1400" b="0" i="0" dirty="0">
                <a:solidFill>
                  <a:schemeClr val="bg1"/>
                </a:solidFill>
                <a:effectLst/>
              </a:rPr>
              <a:t>Cada llamada recurrente se debería definir sobre un problema de menor complejidad (algo más fácil de resolver).</a:t>
            </a:r>
          </a:p>
          <a:p>
            <a:pPr algn="l">
              <a:buFont typeface="Arial" panose="020B0604020202020204" pitchFamily="34" charset="0"/>
              <a:buChar char="•"/>
            </a:pPr>
            <a:r>
              <a:rPr lang="es-MX" sz="1400" b="0" i="0" dirty="0">
                <a:solidFill>
                  <a:schemeClr val="bg1"/>
                </a:solidFill>
                <a:effectLst/>
              </a:rPr>
              <a:t>Ha de existir al menos un </a:t>
            </a:r>
            <a:r>
              <a:rPr lang="es-MX" sz="1400" b="1" i="0" dirty="0">
                <a:solidFill>
                  <a:schemeClr val="bg1"/>
                </a:solidFill>
                <a:effectLst/>
              </a:rPr>
              <a:t>caso base </a:t>
            </a:r>
            <a:r>
              <a:rPr lang="es-MX" sz="1400" b="0" i="0" dirty="0">
                <a:solidFill>
                  <a:schemeClr val="bg1"/>
                </a:solidFill>
                <a:effectLst/>
              </a:rPr>
              <a:t>para evitar que la recurrencia sea infinita</a:t>
            </a:r>
            <a:r>
              <a:rPr lang="es-MX" sz="1400" b="0" i="0" dirty="0" smtClean="0">
                <a:solidFill>
                  <a:schemeClr val="bg1"/>
                </a:solidFill>
                <a:effectLst/>
              </a:rPr>
              <a:t>.</a:t>
            </a:r>
            <a:br>
              <a:rPr lang="es-MX" sz="1400" b="0" i="0" dirty="0" smtClean="0">
                <a:solidFill>
                  <a:schemeClr val="bg1"/>
                </a:solidFill>
                <a:effectLst/>
              </a:rPr>
            </a:br>
            <a:endParaRPr lang="es-MX" sz="1400" b="0" i="0" dirty="0">
              <a:solidFill>
                <a:schemeClr val="bg1"/>
              </a:solidFill>
              <a:effectLst/>
            </a:endParaRPr>
          </a:p>
          <a:p>
            <a:pPr algn="l"/>
            <a:r>
              <a:rPr lang="es-MX" sz="1400" b="0" i="0" dirty="0">
                <a:solidFill>
                  <a:schemeClr val="bg1"/>
                </a:solidFill>
                <a:effectLst/>
              </a:rPr>
              <a:t>Es frecuente que los algoritmos recurrentes sean más ineficientes en tiempo que los iterativos aunque suelen ser mucho más breves en espacio.</a:t>
            </a:r>
          </a:p>
          <a:p>
            <a:pPr algn="l"/>
            <a:r>
              <a:rPr lang="es-MX" sz="1400" b="0" i="0" dirty="0">
                <a:solidFill>
                  <a:schemeClr val="bg1"/>
                </a:solidFill>
                <a:effectLst/>
              </a:rPr>
              <a:t>Un método frecuente para simplificar es dividir un problema en problemas derivados de menor </a:t>
            </a:r>
            <a:r>
              <a:rPr lang="es-MX" sz="1400" b="0" i="0" dirty="0" smtClean="0">
                <a:solidFill>
                  <a:schemeClr val="bg1"/>
                </a:solidFill>
                <a:effectLst/>
              </a:rPr>
              <a:t>tamaño </a:t>
            </a:r>
            <a:r>
              <a:rPr lang="es-MX" sz="1400" b="0" i="0" dirty="0">
                <a:solidFill>
                  <a:schemeClr val="bg1"/>
                </a:solidFill>
                <a:effectLst/>
              </a:rPr>
              <a:t>del mismo tipo. Esto se conoce como</a:t>
            </a:r>
            <a:r>
              <a:rPr lang="es-MX" sz="1400" b="1" i="0" dirty="0">
                <a:solidFill>
                  <a:schemeClr val="bg1"/>
                </a:solidFill>
                <a:effectLst/>
              </a:rPr>
              <a:t> </a:t>
            </a:r>
            <a:r>
              <a:rPr lang="es-MX" sz="1400" b="1" i="1" dirty="0" err="1">
                <a:solidFill>
                  <a:schemeClr val="bg1"/>
                </a:solidFill>
                <a:effectLst/>
              </a:rPr>
              <a:t>dialecting</a:t>
            </a:r>
            <a:r>
              <a:rPr lang="es-MX" sz="1400" b="0" i="0" dirty="0">
                <a:solidFill>
                  <a:schemeClr val="bg1"/>
                </a:solidFill>
                <a:effectLst/>
              </a:rPr>
              <a:t>. Como técnica de </a:t>
            </a:r>
            <a:r>
              <a:rPr lang="es-MX" sz="1400" b="0" i="0" u="none" strike="noStrike" dirty="0">
                <a:solidFill>
                  <a:schemeClr val="bg1"/>
                </a:solidFill>
                <a:effectLst/>
              </a:rPr>
              <a:t>programación</a:t>
            </a:r>
            <a:r>
              <a:rPr lang="es-MX" sz="1400" b="0" i="0" dirty="0">
                <a:solidFill>
                  <a:schemeClr val="bg1"/>
                </a:solidFill>
                <a:effectLst/>
              </a:rPr>
              <a:t> se denomina </a:t>
            </a:r>
            <a:r>
              <a:rPr lang="es-MX" sz="1400" b="0" i="0" u="none" strike="noStrike" dirty="0">
                <a:solidFill>
                  <a:schemeClr val="bg1"/>
                </a:solidFill>
                <a:effectLst/>
              </a:rPr>
              <a:t>divide y vencerás</a:t>
            </a:r>
            <a:r>
              <a:rPr lang="es-MX" sz="1400" b="0" i="0" dirty="0">
                <a:solidFill>
                  <a:schemeClr val="bg1"/>
                </a:solidFill>
                <a:effectLst/>
              </a:rPr>
              <a:t> y es pieza fundamental para el diseño de muchos </a:t>
            </a:r>
            <a:r>
              <a:rPr lang="es-MX" sz="1400" b="0" i="0" u="none" strike="noStrike" dirty="0">
                <a:solidFill>
                  <a:schemeClr val="bg1"/>
                </a:solidFill>
                <a:effectLst/>
              </a:rPr>
              <a:t>algoritmos</a:t>
            </a:r>
            <a:r>
              <a:rPr lang="es-MX" sz="1400" b="0" i="0" dirty="0">
                <a:solidFill>
                  <a:schemeClr val="bg1"/>
                </a:solidFill>
                <a:effectLst/>
              </a:rPr>
              <a:t> de importancia, así como parte esencial de la </a:t>
            </a:r>
            <a:r>
              <a:rPr lang="es-MX" sz="1400" b="0" i="0" u="none" strike="noStrike" dirty="0">
                <a:solidFill>
                  <a:schemeClr val="bg1"/>
                </a:solidFill>
                <a:effectLst/>
              </a:rPr>
              <a:t>programación dinámica</a:t>
            </a:r>
            <a:r>
              <a:rPr lang="es-MX" sz="1400" b="0" i="0" dirty="0" smtClean="0">
                <a:solidFill>
                  <a:schemeClr val="bg1"/>
                </a:solidFill>
                <a:effectLst/>
              </a:rPr>
              <a:t>.</a:t>
            </a:r>
            <a:br>
              <a:rPr lang="es-MX" sz="1400" b="0" i="0" dirty="0" smtClean="0">
                <a:solidFill>
                  <a:schemeClr val="bg1"/>
                </a:solidFill>
                <a:effectLst/>
              </a:rPr>
            </a:br>
            <a:r>
              <a:rPr lang="es-MX" sz="1400" b="0" i="0" dirty="0" smtClean="0">
                <a:solidFill>
                  <a:schemeClr val="bg1"/>
                </a:solidFill>
                <a:effectLst/>
              </a:rPr>
              <a:t/>
            </a:r>
            <a:br>
              <a:rPr lang="es-MX" sz="1400" b="0" i="0" dirty="0" smtClean="0">
                <a:solidFill>
                  <a:schemeClr val="bg1"/>
                </a:solidFill>
                <a:effectLst/>
              </a:rPr>
            </a:br>
            <a:endParaRPr lang="es-MX" sz="1400" b="0" i="0" dirty="0">
              <a:solidFill>
                <a:schemeClr val="bg1"/>
              </a:solidFill>
              <a:effectLst/>
            </a:endParaRPr>
          </a:p>
          <a:p>
            <a:pPr algn="l"/>
            <a:r>
              <a:rPr lang="es-MX" sz="1200" b="0" i="0" dirty="0">
                <a:solidFill>
                  <a:schemeClr val="bg1"/>
                </a:solidFill>
                <a:effectLst/>
              </a:rPr>
              <a:t>Virtualmente todos los </a:t>
            </a:r>
            <a:r>
              <a:rPr lang="es-MX" sz="1200" b="0" i="0" u="none" strike="noStrike" dirty="0">
                <a:solidFill>
                  <a:schemeClr val="bg1"/>
                </a:solidFill>
                <a:effectLst/>
              </a:rPr>
              <a:t>lenguajes de programación</a:t>
            </a:r>
            <a:r>
              <a:rPr lang="es-MX" sz="1200" b="0" i="0" dirty="0">
                <a:solidFill>
                  <a:schemeClr val="bg1"/>
                </a:solidFill>
                <a:effectLst/>
              </a:rPr>
              <a:t> modernos permiten la especificación directa de funciones y </a:t>
            </a:r>
            <a:r>
              <a:rPr lang="es-MX" sz="1200" b="0" i="0" u="none" strike="noStrike" dirty="0">
                <a:solidFill>
                  <a:schemeClr val="bg1"/>
                </a:solidFill>
                <a:effectLst/>
              </a:rPr>
              <a:t>subrutinas</a:t>
            </a:r>
            <a:r>
              <a:rPr lang="es-MX" sz="1200" b="0" i="0" dirty="0">
                <a:solidFill>
                  <a:schemeClr val="bg1"/>
                </a:solidFill>
                <a:effectLst/>
              </a:rPr>
              <a:t> </a:t>
            </a:r>
            <a:r>
              <a:rPr lang="es-MX" sz="1200" b="0" i="0" dirty="0" smtClean="0">
                <a:solidFill>
                  <a:schemeClr val="bg1"/>
                </a:solidFill>
                <a:effectLst/>
              </a:rPr>
              <a:t/>
            </a:r>
            <a:br>
              <a:rPr lang="es-MX" sz="1200" b="0" i="0" dirty="0" smtClean="0">
                <a:solidFill>
                  <a:schemeClr val="bg1"/>
                </a:solidFill>
                <a:effectLst/>
              </a:rPr>
            </a:br>
            <a:r>
              <a:rPr lang="es-MX" sz="1200" b="0" i="0" dirty="0" smtClean="0">
                <a:solidFill>
                  <a:schemeClr val="bg1"/>
                </a:solidFill>
                <a:effectLst/>
              </a:rPr>
              <a:t>recursivas</a:t>
            </a:r>
            <a:r>
              <a:rPr lang="es-MX" sz="1200" b="0" i="0" dirty="0">
                <a:solidFill>
                  <a:schemeClr val="bg1"/>
                </a:solidFill>
                <a:effectLst/>
              </a:rPr>
              <a:t>. Cuando se llama una función de este tipo</a:t>
            </a:r>
            <a:r>
              <a:rPr lang="es-MX" sz="1200" b="0" i="0" dirty="0" smtClean="0">
                <a:solidFill>
                  <a:schemeClr val="bg1"/>
                </a:solidFill>
                <a:effectLst/>
              </a:rPr>
              <a:t>, la </a:t>
            </a:r>
            <a:r>
              <a:rPr lang="es-MX" sz="1200" b="0" i="0" dirty="0">
                <a:solidFill>
                  <a:schemeClr val="bg1"/>
                </a:solidFill>
                <a:effectLst/>
              </a:rPr>
              <a:t>mayoría de los lenguajes </a:t>
            </a:r>
            <a:r>
              <a:rPr lang="es-MX" sz="1200" b="0" i="0" dirty="0" smtClean="0">
                <a:solidFill>
                  <a:schemeClr val="bg1"/>
                </a:solidFill>
                <a:effectLst/>
              </a:rPr>
              <a:t> Implementan </a:t>
            </a:r>
            <a:r>
              <a:rPr lang="es-MX" sz="1200" b="0" i="0" dirty="0">
                <a:solidFill>
                  <a:schemeClr val="bg1"/>
                </a:solidFill>
                <a:effectLst/>
              </a:rPr>
              <a:t>las arquitecturas </a:t>
            </a:r>
            <a:r>
              <a:rPr lang="es-MX" sz="1200" b="0" i="0" dirty="0" smtClean="0">
                <a:solidFill>
                  <a:schemeClr val="bg1"/>
                </a:solidFill>
                <a:effectLst/>
              </a:rPr>
              <a:t>basadas</a:t>
            </a:r>
            <a:br>
              <a:rPr lang="es-MX" sz="1200" b="0" i="0" dirty="0" smtClean="0">
                <a:solidFill>
                  <a:schemeClr val="bg1"/>
                </a:solidFill>
                <a:effectLst/>
              </a:rPr>
            </a:br>
            <a:r>
              <a:rPr lang="es-MX" sz="1200" b="0" i="0" dirty="0" smtClean="0">
                <a:solidFill>
                  <a:schemeClr val="bg1"/>
                </a:solidFill>
                <a:effectLst/>
              </a:rPr>
              <a:t> </a:t>
            </a:r>
            <a:r>
              <a:rPr lang="es-MX" sz="1200" b="0" i="0" dirty="0">
                <a:solidFill>
                  <a:schemeClr val="bg1"/>
                </a:solidFill>
                <a:effectLst/>
              </a:rPr>
              <a:t>en una </a:t>
            </a:r>
            <a:r>
              <a:rPr lang="es-MX" sz="1200" b="0" i="0" u="none" strike="noStrike" dirty="0">
                <a:solidFill>
                  <a:schemeClr val="bg1"/>
                </a:solidFill>
                <a:effectLst/>
              </a:rPr>
              <a:t>pila</a:t>
            </a:r>
            <a:r>
              <a:rPr lang="es-MX" sz="1200" b="0" i="0" dirty="0">
                <a:solidFill>
                  <a:schemeClr val="bg1"/>
                </a:solidFill>
                <a:effectLst/>
              </a:rPr>
              <a:t> (</a:t>
            </a:r>
            <a:r>
              <a:rPr lang="es-MX" sz="1200" b="0" i="1" dirty="0" err="1">
                <a:solidFill>
                  <a:schemeClr val="bg1"/>
                </a:solidFill>
                <a:effectLst/>
              </a:rPr>
              <a:t>stack</a:t>
            </a:r>
            <a:r>
              <a:rPr lang="es-MX" sz="1200" b="0" i="0" dirty="0">
                <a:solidFill>
                  <a:schemeClr val="bg1"/>
                </a:solidFill>
                <a:effectLst/>
              </a:rPr>
              <a:t>) o en la implementación del lenguaje, lleva la cuenta de las distintas instancias de la función, en </a:t>
            </a:r>
            <a:r>
              <a:rPr lang="es-MX" sz="1200" b="0" i="0" dirty="0" smtClean="0">
                <a:solidFill>
                  <a:schemeClr val="bg1"/>
                </a:solidFill>
                <a:effectLst/>
              </a:rPr>
              <a:t>numerosas</a:t>
            </a:r>
            <a:br>
              <a:rPr lang="es-MX" sz="1200" b="0" i="0" dirty="0" smtClean="0">
                <a:solidFill>
                  <a:schemeClr val="bg1"/>
                </a:solidFill>
                <a:effectLst/>
              </a:rPr>
            </a:br>
            <a:r>
              <a:rPr lang="es-MX" sz="1200" b="0" i="0" dirty="0" smtClean="0">
                <a:solidFill>
                  <a:schemeClr val="bg1"/>
                </a:solidFill>
                <a:effectLst/>
              </a:rPr>
              <a:t> </a:t>
            </a:r>
            <a:r>
              <a:rPr lang="es-MX" sz="1200" b="0" i="0" dirty="0">
                <a:solidFill>
                  <a:schemeClr val="bg1"/>
                </a:solidFill>
                <a:effectLst/>
              </a:rPr>
              <a:t>arquitecturas mediante el uso de un </a:t>
            </a:r>
            <a:r>
              <a:rPr lang="es-MX" sz="1200" b="0" i="1" dirty="0" err="1">
                <a:solidFill>
                  <a:schemeClr val="bg1"/>
                </a:solidFill>
                <a:effectLst/>
              </a:rPr>
              <a:t>call</a:t>
            </a:r>
            <a:r>
              <a:rPr lang="es-MX" sz="1200" b="0" i="1" dirty="0">
                <a:solidFill>
                  <a:schemeClr val="bg1"/>
                </a:solidFill>
                <a:effectLst/>
              </a:rPr>
              <a:t> </a:t>
            </a:r>
            <a:r>
              <a:rPr lang="es-MX" sz="1200" b="0" i="1" dirty="0" err="1">
                <a:solidFill>
                  <a:schemeClr val="bg1"/>
                </a:solidFill>
                <a:effectLst/>
              </a:rPr>
              <a:t>stack</a:t>
            </a:r>
            <a:r>
              <a:rPr lang="es-MX" sz="1200" b="0" i="0" dirty="0">
                <a:solidFill>
                  <a:schemeClr val="bg1"/>
                </a:solidFill>
                <a:effectLst/>
              </a:rPr>
              <a:t>, aunque no de forma exclusiva. A la inversa, toda función recursiva puede </a:t>
            </a:r>
            <a:r>
              <a:rPr lang="es-MX" sz="1200" b="0" i="0" dirty="0" smtClean="0">
                <a:solidFill>
                  <a:schemeClr val="bg1"/>
                </a:solidFill>
                <a:effectLst/>
              </a:rPr>
              <a:t/>
            </a:r>
            <a:br>
              <a:rPr lang="es-MX" sz="1200" b="0" i="0" dirty="0" smtClean="0">
                <a:solidFill>
                  <a:schemeClr val="bg1"/>
                </a:solidFill>
                <a:effectLst/>
              </a:rPr>
            </a:br>
            <a:r>
              <a:rPr lang="es-MX" sz="1200" b="0" i="0" dirty="0" smtClean="0">
                <a:solidFill>
                  <a:schemeClr val="bg1"/>
                </a:solidFill>
                <a:effectLst/>
              </a:rPr>
              <a:t>transformarse </a:t>
            </a:r>
            <a:r>
              <a:rPr lang="es-MX" sz="1200" b="0" i="0" dirty="0">
                <a:solidFill>
                  <a:schemeClr val="bg1"/>
                </a:solidFill>
                <a:effectLst/>
              </a:rPr>
              <a:t>en una función iterativa usando un </a:t>
            </a:r>
            <a:r>
              <a:rPr lang="es-MX" sz="1200" b="0" i="1" dirty="0" err="1">
                <a:solidFill>
                  <a:schemeClr val="bg1"/>
                </a:solidFill>
                <a:effectLst/>
              </a:rPr>
              <a:t>stack</a:t>
            </a:r>
            <a:r>
              <a:rPr lang="es-MX" sz="1200" b="0" i="0" dirty="0">
                <a:solidFill>
                  <a:schemeClr val="bg1"/>
                </a:solidFill>
                <a:effectLst/>
              </a:rPr>
              <a:t>.</a:t>
            </a:r>
          </a:p>
        </p:txBody>
      </p:sp>
      <p:pic>
        <p:nvPicPr>
          <p:cNvPr id="5122" name="Picture 2" descr="Buy In Order to Understand Recursion, One Must First Understand Recursion:  Software Programmer Empty Lined Journal - Elegant Programming Prompt Design  (Notebook, Diary) Book Online at Low Prices in India | In">
            <a:extLst>
              <a:ext uri="{FF2B5EF4-FFF2-40B4-BE49-F238E27FC236}">
                <a16:creationId xmlns:a16="http://schemas.microsoft.com/office/drawing/2014/main" xmlns="" id="{A13A3FB3-B8A4-4785-991F-FEA41C495A95}"/>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774294" y="965771"/>
            <a:ext cx="1743075" cy="2619375"/>
          </a:xfrm>
          <a:prstGeom prst="rect">
            <a:avLst/>
          </a:prstGeom>
          <a:noFill/>
          <a:extLst>
            <a:ext uri="{909E8E84-426E-40DD-AFC4-6F175D3DCCD1}">
              <a14:hiddenFill xmlns:a14="http://schemas.microsoft.com/office/drawing/2010/main" xmlns="">
                <a:solidFill>
                  <a:srgbClr val="FFFFFF"/>
                </a:solidFill>
              </a14:hiddenFill>
            </a:ext>
          </a:extLst>
        </p:spPr>
      </p:pic>
      <p:pic>
        <p:nvPicPr>
          <p:cNvPr id="30722" name="Picture 2" descr="https://miro.medium.com/max/740/1*aN8lfBZaiUNgixo6COqgXQ.png"/>
          <p:cNvPicPr>
            <a:picLocks noChangeAspect="1" noChangeArrowheads="1"/>
          </p:cNvPicPr>
          <p:nvPr/>
        </p:nvPicPr>
        <p:blipFill>
          <a:blip r:embed="rId3"/>
          <a:srcRect/>
          <a:stretch>
            <a:fillRect/>
          </a:stretch>
        </p:blipFill>
        <p:spPr bwMode="auto">
          <a:xfrm>
            <a:off x="8427379" y="4553832"/>
            <a:ext cx="3524250" cy="1838325"/>
          </a:xfrm>
          <a:prstGeom prst="rect">
            <a:avLst/>
          </a:prstGeom>
          <a:noFill/>
        </p:spPr>
      </p:pic>
    </p:spTree>
    <p:extLst>
      <p:ext uri="{BB962C8B-B14F-4D97-AF65-F5344CB8AC3E}">
        <p14:creationId xmlns:p14="http://schemas.microsoft.com/office/powerpoint/2010/main" xmlns="" val="4049170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05074171-18D0-4E40-9C66-8879FA1AE8EB}"/>
              </a:ext>
            </a:extLst>
          </p:cNvPr>
          <p:cNvSpPr txBox="1"/>
          <p:nvPr/>
        </p:nvSpPr>
        <p:spPr>
          <a:xfrm>
            <a:off x="376989" y="152217"/>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6 Arboles</a:t>
            </a:r>
          </a:p>
        </p:txBody>
      </p:sp>
      <p:sp>
        <p:nvSpPr>
          <p:cNvPr id="6" name="CuadroTexto 5">
            <a:extLst>
              <a:ext uri="{FF2B5EF4-FFF2-40B4-BE49-F238E27FC236}">
                <a16:creationId xmlns:a16="http://schemas.microsoft.com/office/drawing/2014/main" xmlns="" id="{D5B8B176-E732-4CC5-AED9-0AB339436839}"/>
              </a:ext>
            </a:extLst>
          </p:cNvPr>
          <p:cNvSpPr txBox="1"/>
          <p:nvPr/>
        </p:nvSpPr>
        <p:spPr>
          <a:xfrm>
            <a:off x="376990" y="905704"/>
            <a:ext cx="11438021" cy="5755422"/>
          </a:xfrm>
          <a:prstGeom prst="rect">
            <a:avLst/>
          </a:prstGeom>
          <a:noFill/>
        </p:spPr>
        <p:txBody>
          <a:bodyPr wrap="square">
            <a:spAutoFit/>
          </a:bodyPr>
          <a:lstStyle/>
          <a:p>
            <a:pPr algn="l"/>
            <a:r>
              <a:rPr lang="es-MX" sz="1600" b="0" i="0" dirty="0">
                <a:solidFill>
                  <a:schemeClr val="bg1"/>
                </a:solidFill>
                <a:effectLst/>
              </a:rPr>
              <a:t>Los árboles son una de las estructuras de datos no lineales más utilizada. Sirve para </a:t>
            </a:r>
            <a:r>
              <a:rPr lang="es-MX" sz="1600" b="1" i="1" dirty="0">
                <a:solidFill>
                  <a:schemeClr val="bg1"/>
                </a:solidFill>
                <a:effectLst/>
              </a:rPr>
              <a:t>representar estructuras de información jerárquicas y direcciones o</a:t>
            </a:r>
            <a:r>
              <a:rPr lang="es-MX" sz="1600" b="0" i="0" dirty="0">
                <a:solidFill>
                  <a:schemeClr val="bg1"/>
                </a:solidFill>
                <a:effectLst/>
              </a:rPr>
              <a:t> etiquetas de una manera organizada.</a:t>
            </a:r>
          </a:p>
          <a:p>
            <a:pPr algn="l"/>
            <a:r>
              <a:rPr lang="es-MX" sz="1600" b="0" i="0" dirty="0">
                <a:solidFill>
                  <a:schemeClr val="bg1"/>
                </a:solidFill>
                <a:effectLst/>
              </a:rPr>
              <a:t/>
            </a:r>
            <a:br>
              <a:rPr lang="es-MX" sz="1600" b="0" i="0" dirty="0">
                <a:solidFill>
                  <a:schemeClr val="bg1"/>
                </a:solidFill>
                <a:effectLst/>
              </a:rPr>
            </a:br>
            <a:r>
              <a:rPr lang="es-MX" sz="1600" b="1" i="0" dirty="0">
                <a:solidFill>
                  <a:schemeClr val="bg1"/>
                </a:solidFill>
                <a:effectLst/>
              </a:rPr>
              <a:t>Los árboles también dan una organización natural para datos, y por lo tanto, se han convertido en estructuras indispensables en sistemas de archivos, interfaces gráficas de usuario, bases de datos, sitios Web, y otros sistemas de computación.</a:t>
            </a:r>
          </a:p>
          <a:p>
            <a:pPr algn="l"/>
            <a:r>
              <a:rPr lang="es-MX" sz="1600" b="0" i="0" dirty="0">
                <a:solidFill>
                  <a:schemeClr val="bg1"/>
                </a:solidFill>
                <a:effectLst/>
              </a:rPr>
              <a:t/>
            </a:r>
            <a:br>
              <a:rPr lang="es-MX" sz="1600" b="0" i="0" dirty="0">
                <a:solidFill>
                  <a:schemeClr val="bg1"/>
                </a:solidFill>
                <a:effectLst/>
              </a:rPr>
            </a:br>
            <a:r>
              <a:rPr lang="es-MX" sz="1600" b="0" i="0" dirty="0">
                <a:solidFill>
                  <a:schemeClr val="bg1"/>
                </a:solidFill>
                <a:effectLst/>
              </a:rPr>
              <a:t>Dentro de la ciencia de la computación, los árboles tienen muchas aplicaciones, como, por ejemplo</a:t>
            </a:r>
            <a:r>
              <a:rPr lang="es-MX" sz="1600" b="0" i="0" dirty="0" smtClean="0">
                <a:solidFill>
                  <a:schemeClr val="bg1"/>
                </a:solidFill>
                <a:effectLst/>
              </a:rPr>
              <a:t>:</a:t>
            </a:r>
            <a:br>
              <a:rPr lang="es-MX" sz="1600" b="0" i="0" dirty="0" smtClean="0">
                <a:solidFill>
                  <a:schemeClr val="bg1"/>
                </a:solidFill>
                <a:effectLst/>
              </a:rPr>
            </a:br>
            <a:endParaRPr lang="es-MX" sz="1600" b="0" i="0" dirty="0">
              <a:solidFill>
                <a:schemeClr val="bg1"/>
              </a:solidFill>
              <a:effectLst/>
            </a:endParaRPr>
          </a:p>
          <a:p>
            <a:pPr algn="l">
              <a:buFont typeface="Arial" panose="020B0604020202020204" pitchFamily="34" charset="0"/>
              <a:buChar char="•"/>
            </a:pPr>
            <a:r>
              <a:rPr lang="es-MX" sz="1600" b="0" i="0" dirty="0">
                <a:solidFill>
                  <a:schemeClr val="bg1"/>
                </a:solidFill>
                <a:effectLst/>
              </a:rPr>
              <a:t>organizar tablas de símbolos en compiladores</a:t>
            </a:r>
          </a:p>
          <a:p>
            <a:pPr algn="l">
              <a:buFont typeface="Arial" panose="020B0604020202020204" pitchFamily="34" charset="0"/>
              <a:buChar char="•"/>
            </a:pPr>
            <a:r>
              <a:rPr lang="es-MX" sz="1600" b="0" i="0" dirty="0">
                <a:solidFill>
                  <a:schemeClr val="bg1"/>
                </a:solidFill>
                <a:effectLst/>
              </a:rPr>
              <a:t>representar tablas de decisión</a:t>
            </a:r>
          </a:p>
          <a:p>
            <a:pPr algn="l">
              <a:buFont typeface="Arial" panose="020B0604020202020204" pitchFamily="34" charset="0"/>
              <a:buChar char="•"/>
            </a:pPr>
            <a:r>
              <a:rPr lang="es-MX" sz="1600" b="0" i="0" dirty="0">
                <a:solidFill>
                  <a:schemeClr val="bg1"/>
                </a:solidFill>
                <a:effectLst/>
              </a:rPr>
              <a:t>asignar bloques de memoria de tamaño variable</a:t>
            </a:r>
          </a:p>
          <a:p>
            <a:pPr algn="l">
              <a:buFont typeface="Arial" panose="020B0604020202020204" pitchFamily="34" charset="0"/>
              <a:buChar char="•"/>
            </a:pPr>
            <a:r>
              <a:rPr lang="es-MX" sz="1600" b="0" i="0" dirty="0">
                <a:solidFill>
                  <a:schemeClr val="bg1"/>
                </a:solidFill>
                <a:effectLst/>
              </a:rPr>
              <a:t>ordenar</a:t>
            </a:r>
          </a:p>
          <a:p>
            <a:pPr algn="l">
              <a:buFont typeface="Arial" panose="020B0604020202020204" pitchFamily="34" charset="0"/>
              <a:buChar char="•"/>
            </a:pPr>
            <a:r>
              <a:rPr lang="es-MX" sz="1600" b="0" i="0" dirty="0">
                <a:solidFill>
                  <a:schemeClr val="bg1"/>
                </a:solidFill>
                <a:effectLst/>
              </a:rPr>
              <a:t>buscar</a:t>
            </a:r>
          </a:p>
          <a:p>
            <a:pPr algn="l">
              <a:buFont typeface="Arial" panose="020B0604020202020204" pitchFamily="34" charset="0"/>
              <a:buChar char="•"/>
            </a:pPr>
            <a:r>
              <a:rPr lang="es-MX" sz="1600" b="0" i="0" dirty="0">
                <a:solidFill>
                  <a:schemeClr val="bg1"/>
                </a:solidFill>
                <a:effectLst/>
              </a:rPr>
              <a:t>solucionar juegos</a:t>
            </a:r>
          </a:p>
          <a:p>
            <a:pPr algn="l">
              <a:buFont typeface="Arial" panose="020B0604020202020204" pitchFamily="34" charset="0"/>
              <a:buChar char="•"/>
            </a:pPr>
            <a:r>
              <a:rPr lang="es-MX" sz="1600" b="0" i="0" dirty="0">
                <a:solidFill>
                  <a:schemeClr val="bg1"/>
                </a:solidFill>
                <a:effectLst/>
              </a:rPr>
              <a:t>probar teoremas </a:t>
            </a:r>
            <a:r>
              <a:rPr lang="es-MX" sz="1600" b="0" i="0" dirty="0" smtClean="0">
                <a:solidFill>
                  <a:schemeClr val="bg1"/>
                </a:solidFill>
                <a:effectLst/>
              </a:rPr>
              <a:t/>
            </a:r>
            <a:br>
              <a:rPr lang="es-MX" sz="1600" b="0" i="0" dirty="0" smtClean="0">
                <a:solidFill>
                  <a:schemeClr val="bg1"/>
                </a:solidFill>
                <a:effectLst/>
              </a:rPr>
            </a:br>
            <a:endParaRPr lang="es-MX" sz="1600" b="0" i="0" dirty="0">
              <a:solidFill>
                <a:schemeClr val="bg1"/>
              </a:solidFill>
              <a:effectLst/>
            </a:endParaRPr>
          </a:p>
          <a:p>
            <a:pPr algn="l"/>
            <a:r>
              <a:rPr lang="es-MX" sz="1600" b="0" i="0" dirty="0">
                <a:solidFill>
                  <a:schemeClr val="bg1"/>
                </a:solidFill>
                <a:effectLst/>
              </a:rPr>
              <a:t>Como objetos matemáticos los árboles también han sido </a:t>
            </a:r>
            <a:br>
              <a:rPr lang="es-MX" sz="1600" b="0" i="0" dirty="0">
                <a:solidFill>
                  <a:schemeClr val="bg1"/>
                </a:solidFill>
                <a:effectLst/>
              </a:rPr>
            </a:br>
            <a:r>
              <a:rPr lang="es-MX" sz="1600" b="0" i="0" dirty="0">
                <a:solidFill>
                  <a:schemeClr val="bg1"/>
                </a:solidFill>
                <a:effectLst/>
              </a:rPr>
              <a:t>estudiados ampliamente.</a:t>
            </a:r>
          </a:p>
          <a:p>
            <a:pPr algn="l"/>
            <a:endParaRPr lang="es-MX" sz="1600" b="0" i="0" dirty="0">
              <a:solidFill>
                <a:schemeClr val="bg1"/>
              </a:solidFill>
              <a:effectLst/>
            </a:endParaRPr>
          </a:p>
          <a:p>
            <a:pPr algn="l"/>
            <a:r>
              <a:rPr lang="es-MX" sz="1600" b="0" i="0" dirty="0">
                <a:solidFill>
                  <a:schemeClr val="bg1"/>
                </a:solidFill>
                <a:effectLst/>
              </a:rPr>
              <a:t>Los árboles permiten representar situaciones de la vida diaria como son:</a:t>
            </a:r>
          </a:p>
          <a:p>
            <a:pPr algn="l">
              <a:buFont typeface="Arial" panose="020B0604020202020204" pitchFamily="34" charset="0"/>
              <a:buChar char="•"/>
            </a:pPr>
            <a:r>
              <a:rPr lang="es-MX" sz="1600" b="0" i="0" dirty="0">
                <a:solidFill>
                  <a:schemeClr val="bg1"/>
                </a:solidFill>
                <a:effectLst/>
              </a:rPr>
              <a:t>organización de una empresa</a:t>
            </a:r>
          </a:p>
          <a:p>
            <a:pPr algn="l">
              <a:buFont typeface="Arial" panose="020B0604020202020204" pitchFamily="34" charset="0"/>
              <a:buChar char="•"/>
            </a:pPr>
            <a:r>
              <a:rPr lang="es-MX" sz="1600" b="0" i="0" dirty="0">
                <a:solidFill>
                  <a:schemeClr val="bg1"/>
                </a:solidFill>
                <a:effectLst/>
              </a:rPr>
              <a:t>árbol genealógico de una persona</a:t>
            </a:r>
          </a:p>
          <a:p>
            <a:pPr algn="l">
              <a:buFont typeface="Arial" panose="020B0604020202020204" pitchFamily="34" charset="0"/>
              <a:buChar char="•"/>
            </a:pPr>
            <a:r>
              <a:rPr lang="es-MX" sz="1600" b="0" i="0" dirty="0">
                <a:solidFill>
                  <a:schemeClr val="bg1"/>
                </a:solidFill>
                <a:effectLst/>
              </a:rPr>
              <a:t>organización de torneos deportivos</a:t>
            </a:r>
          </a:p>
        </p:txBody>
      </p:sp>
      <p:pic>
        <p:nvPicPr>
          <p:cNvPr id="8" name="Imagen 7">
            <a:extLst>
              <a:ext uri="{FF2B5EF4-FFF2-40B4-BE49-F238E27FC236}">
                <a16:creationId xmlns:a16="http://schemas.microsoft.com/office/drawing/2014/main" xmlns="" id="{81A6FB71-B7F2-4401-9AC6-1FCE024944BC}"/>
              </a:ext>
            </a:extLst>
          </p:cNvPr>
          <p:cNvPicPr>
            <a:picLocks noChangeAspect="1"/>
          </p:cNvPicPr>
          <p:nvPr/>
        </p:nvPicPr>
        <p:blipFill>
          <a:blip r:embed="rId2">
            <a:duotone>
              <a:prstClr val="black"/>
              <a:schemeClr val="accent1">
                <a:tint val="45000"/>
                <a:satMod val="400000"/>
              </a:schemeClr>
            </a:duotone>
          </a:blip>
          <a:stretch>
            <a:fillRect/>
          </a:stretch>
        </p:blipFill>
        <p:spPr>
          <a:xfrm>
            <a:off x="7014842" y="3093689"/>
            <a:ext cx="3962163" cy="2858607"/>
          </a:xfrm>
          <a:prstGeom prst="rect">
            <a:avLst/>
          </a:prstGeom>
        </p:spPr>
      </p:pic>
    </p:spTree>
    <p:extLst>
      <p:ext uri="{BB962C8B-B14F-4D97-AF65-F5344CB8AC3E}">
        <p14:creationId xmlns:p14="http://schemas.microsoft.com/office/powerpoint/2010/main" xmlns="" val="1537594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DBF8FC59-982E-4E3E-8142-9113380D18D3}"/>
              </a:ext>
            </a:extLst>
          </p:cNvPr>
          <p:cNvSpPr txBox="1"/>
          <p:nvPr/>
        </p:nvSpPr>
        <p:spPr>
          <a:xfrm>
            <a:off x="376989" y="152217"/>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7 Grafos</a:t>
            </a:r>
          </a:p>
        </p:txBody>
      </p:sp>
      <p:sp>
        <p:nvSpPr>
          <p:cNvPr id="6" name="CuadroTexto 5">
            <a:extLst>
              <a:ext uri="{FF2B5EF4-FFF2-40B4-BE49-F238E27FC236}">
                <a16:creationId xmlns:a16="http://schemas.microsoft.com/office/drawing/2014/main" xmlns="" id="{673D4918-96C1-4264-A5EA-0F139256BFB4}"/>
              </a:ext>
            </a:extLst>
          </p:cNvPr>
          <p:cNvSpPr txBox="1"/>
          <p:nvPr/>
        </p:nvSpPr>
        <p:spPr>
          <a:xfrm>
            <a:off x="376989" y="977257"/>
            <a:ext cx="11590421" cy="4031873"/>
          </a:xfrm>
          <a:prstGeom prst="rect">
            <a:avLst/>
          </a:prstGeom>
          <a:noFill/>
        </p:spPr>
        <p:txBody>
          <a:bodyPr wrap="square">
            <a:spAutoFit/>
          </a:bodyPr>
          <a:lstStyle/>
          <a:p>
            <a:pPr algn="l"/>
            <a:r>
              <a:rPr lang="es-MX" sz="1600" b="0" i="0" dirty="0">
                <a:solidFill>
                  <a:schemeClr val="bg1"/>
                </a:solidFill>
                <a:effectLst/>
                <a:latin typeface="Lucida Grande"/>
              </a:rPr>
              <a:t>Los grafos son estructuras no lineales, consisten en un conjunto N de elementos llamados nodos n (llamados también puntos o vértices, así como también por un conjunto A de líneas que unen un elemento con otro denominadas aristas a, cada arista se identifica por un único par ordenado [u , v] donde u y v son los extremos adyacentes de a, donde u es la cola y v la cabeza del arco</a:t>
            </a:r>
            <a:r>
              <a:rPr lang="es-MX" sz="1600" b="0" i="0" dirty="0" smtClean="0">
                <a:solidFill>
                  <a:schemeClr val="bg1"/>
                </a:solidFill>
                <a:effectLst/>
                <a:latin typeface="Lucida Grande"/>
              </a:rPr>
              <a:t>.</a:t>
            </a:r>
            <a:br>
              <a:rPr lang="es-MX" sz="1600" b="0" i="0" dirty="0" smtClean="0">
                <a:solidFill>
                  <a:schemeClr val="bg1"/>
                </a:solidFill>
                <a:effectLst/>
                <a:latin typeface="Lucida Grande"/>
              </a:rPr>
            </a:br>
            <a:r>
              <a:rPr lang="es-MX" sz="1600" b="0" i="0" dirty="0">
                <a:solidFill>
                  <a:schemeClr val="bg1"/>
                </a:solidFill>
                <a:effectLst/>
                <a:latin typeface="Lucida Grande"/>
              </a:rPr>
              <a:t/>
            </a:r>
            <a:br>
              <a:rPr lang="es-MX" sz="1600" b="0" i="0" dirty="0">
                <a:solidFill>
                  <a:schemeClr val="bg1"/>
                </a:solidFill>
                <a:effectLst/>
                <a:latin typeface="Lucida Grande"/>
              </a:rPr>
            </a:br>
            <a:endParaRPr lang="es-MX" sz="1600" b="0" i="0" dirty="0">
              <a:solidFill>
                <a:schemeClr val="bg1"/>
              </a:solidFill>
              <a:effectLst/>
              <a:latin typeface="Lucida Grande"/>
            </a:endParaRPr>
          </a:p>
          <a:p>
            <a:pPr algn="l"/>
            <a:r>
              <a:rPr lang="es-MX" sz="1600" b="0" i="0" dirty="0">
                <a:solidFill>
                  <a:schemeClr val="bg1"/>
                </a:solidFill>
                <a:effectLst/>
                <a:latin typeface="Lucida Grande"/>
              </a:rPr>
              <a:t>Un ejemplo típico de grafo es la configuración topológica de una red metropolitana de transportes, donde los vértices son las estaciones y las aristas los tramos que las conectan. A menudo los grafos representan una distribución geográfica de elementos dentro del espacio (ciudades, componentes dentro de un circuito electrónico, computadores pertenecientes a una red, etc.). La representación de la red metropolitana en forma de grafo permite formular algunas cuestiones interesantes, como por ejemplo averiguar el camino más rápido para ir de una estación a otra. </a:t>
            </a:r>
            <a:br>
              <a:rPr lang="es-MX" sz="1600" b="0" i="0" dirty="0">
                <a:solidFill>
                  <a:schemeClr val="bg1"/>
                </a:solidFill>
                <a:effectLst/>
                <a:latin typeface="Lucida Grande"/>
              </a:rPr>
            </a:br>
            <a:r>
              <a:rPr lang="es-MX" sz="1600" b="0" i="0" dirty="0" smtClean="0">
                <a:solidFill>
                  <a:schemeClr val="bg1"/>
                </a:solidFill>
                <a:effectLst/>
                <a:latin typeface="Lucida Grande"/>
              </a:rPr>
              <a:t/>
            </a:r>
            <a:br>
              <a:rPr lang="es-MX" sz="1600" b="0" i="0" dirty="0" smtClean="0">
                <a:solidFill>
                  <a:schemeClr val="bg1"/>
                </a:solidFill>
                <a:effectLst/>
                <a:latin typeface="Lucida Grande"/>
              </a:rPr>
            </a:br>
            <a:endParaRPr lang="es-MX" sz="1600" b="0" i="0" dirty="0">
              <a:solidFill>
                <a:schemeClr val="bg1"/>
              </a:solidFill>
              <a:effectLst/>
              <a:latin typeface="Lucida Grande"/>
            </a:endParaRPr>
          </a:p>
          <a:p>
            <a:r>
              <a:rPr lang="es-MX" sz="1600" b="0" i="1" dirty="0" smtClean="0">
                <a:solidFill>
                  <a:schemeClr val="bg1"/>
                </a:solidFill>
                <a:effectLst/>
                <a:latin typeface="Lucida Grande"/>
              </a:rPr>
              <a:t>“Cabe </a:t>
            </a:r>
            <a:r>
              <a:rPr lang="es-MX" sz="1600" b="0" i="1" dirty="0">
                <a:solidFill>
                  <a:schemeClr val="bg1"/>
                </a:solidFill>
                <a:effectLst/>
                <a:latin typeface="Lucida Grande"/>
              </a:rPr>
              <a:t>destacar que la mayoría de textos del ámbito de las </a:t>
            </a:r>
            <a:br>
              <a:rPr lang="es-MX" sz="1600" b="0" i="1" dirty="0">
                <a:solidFill>
                  <a:schemeClr val="bg1"/>
                </a:solidFill>
                <a:effectLst/>
                <a:latin typeface="Lucida Grande"/>
              </a:rPr>
            </a:br>
            <a:r>
              <a:rPr lang="es-MX" sz="1600" b="0" i="1" dirty="0">
                <a:solidFill>
                  <a:schemeClr val="bg1"/>
                </a:solidFill>
                <a:effectLst/>
                <a:latin typeface="Lucida Grande"/>
              </a:rPr>
              <a:t>estructuras de datos definen un grafo como un par ordenado </a:t>
            </a:r>
            <a:br>
              <a:rPr lang="es-MX" sz="1600" b="0" i="1" dirty="0">
                <a:solidFill>
                  <a:schemeClr val="bg1"/>
                </a:solidFill>
                <a:effectLst/>
                <a:latin typeface="Lucida Grande"/>
              </a:rPr>
            </a:br>
            <a:r>
              <a:rPr lang="es-MX" sz="1600" b="0" i="1" dirty="0">
                <a:solidFill>
                  <a:schemeClr val="bg1"/>
                </a:solidFill>
                <a:effectLst/>
                <a:latin typeface="Lucida Grande"/>
              </a:rPr>
              <a:t>de dos conjuntos, el conjunto de vértices y el conjunto de aristas</a:t>
            </a:r>
            <a:r>
              <a:rPr lang="es-MX" sz="1600" b="0" i="1" dirty="0" smtClean="0">
                <a:solidFill>
                  <a:schemeClr val="bg1"/>
                </a:solidFill>
                <a:effectLst/>
                <a:latin typeface="Lucida Grande"/>
              </a:rPr>
              <a:t>.”</a:t>
            </a:r>
            <a:endParaRPr lang="es-AR" sz="1600" i="1" dirty="0">
              <a:solidFill>
                <a:schemeClr val="bg1"/>
              </a:solidFill>
            </a:endParaRPr>
          </a:p>
        </p:txBody>
      </p:sp>
      <p:pic>
        <p:nvPicPr>
          <p:cNvPr id="10" name="Imagen 9">
            <a:extLst>
              <a:ext uri="{FF2B5EF4-FFF2-40B4-BE49-F238E27FC236}">
                <a16:creationId xmlns:a16="http://schemas.microsoft.com/office/drawing/2014/main" xmlns="" id="{3A03C77E-9315-4E9E-8105-8C79506EEFD6}"/>
              </a:ext>
            </a:extLst>
          </p:cNvPr>
          <p:cNvPicPr>
            <a:picLocks noChangeAspect="1"/>
          </p:cNvPicPr>
          <p:nvPr/>
        </p:nvPicPr>
        <p:blipFill>
          <a:blip r:embed="rId2">
            <a:duotone>
              <a:prstClr val="black"/>
              <a:schemeClr val="accent1">
                <a:tint val="45000"/>
                <a:satMod val="400000"/>
              </a:schemeClr>
            </a:duotone>
          </a:blip>
          <a:stretch>
            <a:fillRect/>
          </a:stretch>
        </p:blipFill>
        <p:spPr>
          <a:xfrm>
            <a:off x="6498103" y="3966449"/>
            <a:ext cx="5410454" cy="2209268"/>
          </a:xfrm>
          <a:prstGeom prst="rect">
            <a:avLst/>
          </a:prstGeom>
        </p:spPr>
      </p:pic>
    </p:spTree>
    <p:extLst>
      <p:ext uri="{BB962C8B-B14F-4D97-AF65-F5344CB8AC3E}">
        <p14:creationId xmlns:p14="http://schemas.microsoft.com/office/powerpoint/2010/main" xmlns="" val="2120218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xmlns="" id="{68A0AEA9-8B5C-4F70-9A3A-AFDD2AD2DE78}"/>
              </a:ext>
            </a:extLst>
          </p:cNvPr>
          <p:cNvSpPr txBox="1"/>
          <p:nvPr/>
        </p:nvSpPr>
        <p:spPr>
          <a:xfrm>
            <a:off x="376989" y="152217"/>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8 Ordenamiento</a:t>
            </a:r>
          </a:p>
        </p:txBody>
      </p:sp>
      <p:sp>
        <p:nvSpPr>
          <p:cNvPr id="8" name="CuadroTexto 7">
            <a:extLst>
              <a:ext uri="{FF2B5EF4-FFF2-40B4-BE49-F238E27FC236}">
                <a16:creationId xmlns:a16="http://schemas.microsoft.com/office/drawing/2014/main" xmlns="" id="{626F647E-A37F-4E26-82F0-32357DE922D6}"/>
              </a:ext>
            </a:extLst>
          </p:cNvPr>
          <p:cNvSpPr txBox="1"/>
          <p:nvPr/>
        </p:nvSpPr>
        <p:spPr>
          <a:xfrm>
            <a:off x="516987" y="962022"/>
            <a:ext cx="11342078" cy="2308324"/>
          </a:xfrm>
          <a:prstGeom prst="rect">
            <a:avLst/>
          </a:prstGeom>
          <a:noFill/>
        </p:spPr>
        <p:txBody>
          <a:bodyPr wrap="square">
            <a:spAutoFit/>
          </a:bodyPr>
          <a:lstStyle/>
          <a:p>
            <a:r>
              <a:rPr lang="es-MX" dirty="0">
                <a:solidFill>
                  <a:schemeClr val="bg1"/>
                </a:solidFill>
              </a:rPr>
              <a:t>La ordenación es la operación que permite establecer un orden (creciente o decreciente) entre un conjunto de valores. Dependiendo dónde estén almacenados los datos, la ordenación recibe diferentes nombres. Si se realiza sobre datos guardados en un arreglo se le llama ordenación </a:t>
            </a:r>
            <a:r>
              <a:rPr lang="es-MX" b="1" dirty="0">
                <a:solidFill>
                  <a:schemeClr val="bg1"/>
                </a:solidFill>
              </a:rPr>
              <a:t>interna</a:t>
            </a:r>
            <a:r>
              <a:rPr lang="es-MX" dirty="0">
                <a:solidFill>
                  <a:schemeClr val="bg1"/>
                </a:solidFill>
              </a:rPr>
              <a:t>. Por otra parte, si se aplica a un conjunto de valores almacenados en un archivo, se le denomina ordenación </a:t>
            </a:r>
            <a:r>
              <a:rPr lang="es-MX" b="1" dirty="0">
                <a:solidFill>
                  <a:schemeClr val="bg1"/>
                </a:solidFill>
              </a:rPr>
              <a:t>externa</a:t>
            </a:r>
            <a:r>
              <a:rPr lang="es-MX" dirty="0">
                <a:solidFill>
                  <a:schemeClr val="bg1"/>
                </a:solidFill>
              </a:rPr>
              <a:t>. Si bien la ordenación no es una estructura de datos, se </a:t>
            </a:r>
            <a:r>
              <a:rPr lang="es-MX" dirty="0" smtClean="0">
                <a:solidFill>
                  <a:schemeClr val="bg1"/>
                </a:solidFill>
              </a:rPr>
              <a:t>incluye en esta Cátedra </a:t>
            </a:r>
            <a:r>
              <a:rPr lang="es-MX" dirty="0">
                <a:solidFill>
                  <a:schemeClr val="bg1"/>
                </a:solidFill>
              </a:rPr>
              <a:t>porque es una de las operaciones más importantes a realizar sobre los datos guardados en una estructura. </a:t>
            </a:r>
            <a:r>
              <a:rPr lang="es-MX" dirty="0" smtClean="0">
                <a:solidFill>
                  <a:schemeClr val="bg1"/>
                </a:solidFill>
              </a:rPr>
              <a:t/>
            </a:r>
            <a:br>
              <a:rPr lang="es-MX" dirty="0" smtClean="0">
                <a:solidFill>
                  <a:schemeClr val="bg1"/>
                </a:solidFill>
              </a:rPr>
            </a:br>
            <a:r>
              <a:rPr lang="es-MX" dirty="0" smtClean="0">
                <a:solidFill>
                  <a:schemeClr val="bg1"/>
                </a:solidFill>
              </a:rPr>
              <a:t>Ordenar </a:t>
            </a:r>
            <a:r>
              <a:rPr lang="es-MX" dirty="0">
                <a:solidFill>
                  <a:schemeClr val="bg1"/>
                </a:solidFill>
              </a:rPr>
              <a:t>la información almacenada en la estructura permite recuperarla en menos tiempo. Es decir, la búsqueda (tema que </a:t>
            </a:r>
            <a:r>
              <a:rPr lang="es-MX" dirty="0" smtClean="0">
                <a:solidFill>
                  <a:schemeClr val="bg1"/>
                </a:solidFill>
              </a:rPr>
              <a:t>abordaremos en la Unidad 9) </a:t>
            </a:r>
            <a:r>
              <a:rPr lang="es-MX" dirty="0">
                <a:solidFill>
                  <a:schemeClr val="bg1"/>
                </a:solidFill>
              </a:rPr>
              <a:t>resulta más eficiente cuando los datos están ordenados.</a:t>
            </a:r>
            <a:endParaRPr lang="es-AR" dirty="0">
              <a:solidFill>
                <a:schemeClr val="bg1"/>
              </a:solidFill>
            </a:endParaRPr>
          </a:p>
        </p:txBody>
      </p:sp>
      <p:sp>
        <p:nvSpPr>
          <p:cNvPr id="10" name="CuadroTexto 9">
            <a:extLst>
              <a:ext uri="{FF2B5EF4-FFF2-40B4-BE49-F238E27FC236}">
                <a16:creationId xmlns:a16="http://schemas.microsoft.com/office/drawing/2014/main" xmlns="" id="{A98EF43D-C518-4F5A-92DB-E3ADDD2F8239}"/>
              </a:ext>
            </a:extLst>
          </p:cNvPr>
          <p:cNvSpPr txBox="1"/>
          <p:nvPr/>
        </p:nvSpPr>
        <p:spPr>
          <a:xfrm>
            <a:off x="1065627" y="3806097"/>
            <a:ext cx="4535073" cy="2031325"/>
          </a:xfrm>
          <a:prstGeom prst="rect">
            <a:avLst/>
          </a:prstGeom>
          <a:noFill/>
        </p:spPr>
        <p:txBody>
          <a:bodyPr wrap="square">
            <a:spAutoFit/>
          </a:bodyPr>
          <a:lstStyle/>
          <a:p>
            <a:r>
              <a:rPr lang="es-MX" i="1" dirty="0" smtClean="0">
                <a:solidFill>
                  <a:schemeClr val="bg1"/>
                </a:solidFill>
              </a:rPr>
              <a:t>“Normalmente </a:t>
            </a:r>
            <a:r>
              <a:rPr lang="es-MX" i="1" dirty="0">
                <a:solidFill>
                  <a:schemeClr val="bg1"/>
                </a:solidFill>
              </a:rPr>
              <a:t>esta operación se encuentra implementada como un método de otras clases, como la clase Arreglo o la clase Lista. Sin embargo, dado que es el tema central de este </a:t>
            </a:r>
            <a:r>
              <a:rPr lang="es-MX" i="1" dirty="0" smtClean="0">
                <a:solidFill>
                  <a:schemeClr val="bg1"/>
                </a:solidFill>
              </a:rPr>
              <a:t>unidad, </a:t>
            </a:r>
            <a:r>
              <a:rPr lang="es-MX" i="1" dirty="0">
                <a:solidFill>
                  <a:schemeClr val="bg1"/>
                </a:solidFill>
              </a:rPr>
              <a:t>se tratará como una clase que representa a las variantes más conocidas del proceso de ordenación. </a:t>
            </a:r>
            <a:r>
              <a:rPr lang="es-MX" i="1" dirty="0" smtClean="0">
                <a:solidFill>
                  <a:schemeClr val="bg1"/>
                </a:solidFill>
              </a:rPr>
              <a:t>“</a:t>
            </a:r>
            <a:endParaRPr lang="es-AR" i="1" dirty="0">
              <a:solidFill>
                <a:schemeClr val="bg1"/>
              </a:solidFill>
            </a:endParaRPr>
          </a:p>
        </p:txBody>
      </p:sp>
      <p:pic>
        <p:nvPicPr>
          <p:cNvPr id="4098" name="Picture 2" descr="Comparison of Sorting Algorithms">
            <a:extLst>
              <a:ext uri="{FF2B5EF4-FFF2-40B4-BE49-F238E27FC236}">
                <a16:creationId xmlns:a16="http://schemas.microsoft.com/office/drawing/2014/main" xmlns="" id="{AF518377-1DCE-42D5-BE6A-5F7865BB2F15}"/>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xmlns="" val="0"/>
              </a:ext>
            </a:extLst>
          </a:blip>
          <a:srcRect/>
          <a:stretch>
            <a:fillRect/>
          </a:stretch>
        </p:blipFill>
        <p:spPr bwMode="auto">
          <a:xfrm>
            <a:off x="6223195" y="3495430"/>
            <a:ext cx="5496365" cy="3100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19528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7292CE-09AE-49D1-889D-F934F086D004}"/>
              </a:ext>
            </a:extLst>
          </p:cNvPr>
          <p:cNvSpPr>
            <a:spLocks noGrp="1"/>
          </p:cNvSpPr>
          <p:nvPr>
            <p:ph type="ctrTitle"/>
          </p:nvPr>
        </p:nvSpPr>
        <p:spPr>
          <a:xfrm>
            <a:off x="1678744" y="1508709"/>
            <a:ext cx="9144000" cy="2387600"/>
          </a:xfrm>
        </p:spPr>
        <p:txBody>
          <a:bodyPr/>
          <a:lstStyle/>
          <a:p>
            <a:r>
              <a:rPr lang="es-AR" dirty="0">
                <a:solidFill>
                  <a:schemeClr val="bg1"/>
                </a:solidFill>
              </a:rPr>
              <a:t>Introducción a la Materia</a:t>
            </a:r>
          </a:p>
        </p:txBody>
      </p:sp>
      <p:cxnSp>
        <p:nvCxnSpPr>
          <p:cNvPr id="9" name="Conector recto 8">
            <a:extLst>
              <a:ext uri="{FF2B5EF4-FFF2-40B4-BE49-F238E27FC236}">
                <a16:creationId xmlns:a16="http://schemas.microsoft.com/office/drawing/2014/main" xmlns="" id="{9AEF0356-5D1E-49CA-93BE-D779763FAFF7}"/>
              </a:ext>
            </a:extLst>
          </p:cNvPr>
          <p:cNvCxnSpPr/>
          <p:nvPr/>
        </p:nvCxnSpPr>
        <p:spPr>
          <a:xfrm flipH="1">
            <a:off x="4186989" y="3831932"/>
            <a:ext cx="800501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xmlns="" id="{8C9AE9C2-92C3-40F7-84AE-6FCEB3E19149}"/>
              </a:ext>
            </a:extLst>
          </p:cNvPr>
          <p:cNvSpPr txBox="1"/>
          <p:nvPr/>
        </p:nvSpPr>
        <p:spPr>
          <a:xfrm>
            <a:off x="6250744" y="3896309"/>
            <a:ext cx="6182750" cy="646331"/>
          </a:xfrm>
          <a:prstGeom prst="rect">
            <a:avLst/>
          </a:prstGeom>
          <a:noFill/>
        </p:spPr>
        <p:txBody>
          <a:bodyPr wrap="square">
            <a:spAutoFit/>
          </a:bodyPr>
          <a:lstStyle/>
          <a:p>
            <a:r>
              <a:rPr lang="es-AR" dirty="0">
                <a:solidFill>
                  <a:schemeClr val="bg1"/>
                </a:solidFill>
                <a:latin typeface="+mj-lt"/>
                <a:ea typeface="+mj-ea"/>
                <a:cs typeface="+mj-cs"/>
              </a:rPr>
              <a:t>Conocer, Analizar y Estudiar las diferentes </a:t>
            </a:r>
            <a:r>
              <a:rPr lang="es-AR" b="1" dirty="0">
                <a:solidFill>
                  <a:schemeClr val="bg1"/>
                </a:solidFill>
                <a:latin typeface="+mj-lt"/>
                <a:ea typeface="+mj-ea"/>
                <a:cs typeface="+mj-cs"/>
              </a:rPr>
              <a:t>Estructuras de Datos </a:t>
            </a:r>
            <a:r>
              <a:rPr lang="es-AR" dirty="0">
                <a:solidFill>
                  <a:schemeClr val="bg1"/>
                </a:solidFill>
                <a:latin typeface="+mj-lt"/>
                <a:ea typeface="+mj-ea"/>
                <a:cs typeface="+mj-cs"/>
              </a:rPr>
              <a:t>para poder implementarlas en algoritmos más eficientes. </a:t>
            </a:r>
          </a:p>
        </p:txBody>
      </p:sp>
      <p:sp>
        <p:nvSpPr>
          <p:cNvPr id="3" name="CuadroTexto 2">
            <a:extLst>
              <a:ext uri="{FF2B5EF4-FFF2-40B4-BE49-F238E27FC236}">
                <a16:creationId xmlns:a16="http://schemas.microsoft.com/office/drawing/2014/main" xmlns="" id="{2C90DD30-5780-4C8F-8E20-6221754B0A52}"/>
              </a:ext>
            </a:extLst>
          </p:cNvPr>
          <p:cNvSpPr txBox="1"/>
          <p:nvPr/>
        </p:nvSpPr>
        <p:spPr>
          <a:xfrm>
            <a:off x="6400800" y="4951828"/>
            <a:ext cx="4506234" cy="738664"/>
          </a:xfrm>
          <a:prstGeom prst="rect">
            <a:avLst/>
          </a:prstGeom>
          <a:noFill/>
        </p:spPr>
        <p:txBody>
          <a:bodyPr wrap="none" rtlCol="0">
            <a:spAutoFit/>
          </a:bodyPr>
          <a:lstStyle/>
          <a:p>
            <a:r>
              <a:rPr lang="es-MX" sz="1400" dirty="0">
                <a:solidFill>
                  <a:schemeClr val="bg1">
                    <a:lumMod val="50000"/>
                  </a:schemeClr>
                </a:solidFill>
              </a:rPr>
              <a:t>Fundamentos Teórico-practico sobre la implementación de </a:t>
            </a:r>
          </a:p>
          <a:p>
            <a:r>
              <a:rPr lang="es-MX" sz="1400" dirty="0">
                <a:solidFill>
                  <a:schemeClr val="bg1">
                    <a:lumMod val="50000"/>
                  </a:schemeClr>
                </a:solidFill>
              </a:rPr>
              <a:t>Estructuras de Datos en algoritmos que resuelven de forma</a:t>
            </a:r>
          </a:p>
          <a:p>
            <a:r>
              <a:rPr lang="es-MX" sz="1400" dirty="0">
                <a:solidFill>
                  <a:schemeClr val="bg1">
                    <a:lumMod val="50000"/>
                  </a:schemeClr>
                </a:solidFill>
              </a:rPr>
              <a:t>Inteligente problemas de almacenamiento de Datos.</a:t>
            </a:r>
            <a:endParaRPr lang="es-AR" sz="1400" dirty="0">
              <a:solidFill>
                <a:schemeClr val="bg1">
                  <a:lumMod val="50000"/>
                </a:schemeClr>
              </a:solidFill>
            </a:endParaRPr>
          </a:p>
        </p:txBody>
      </p:sp>
      <p:pic>
        <p:nvPicPr>
          <p:cNvPr id="7" name="Imagen 6">
            <a:extLst>
              <a:ext uri="{FF2B5EF4-FFF2-40B4-BE49-F238E27FC236}">
                <a16:creationId xmlns:a16="http://schemas.microsoft.com/office/drawing/2014/main" xmlns="" id="{6A38CE00-16B9-4823-8CAA-9B32BA394682}"/>
              </a:ext>
            </a:extLst>
          </p:cNvPr>
          <p:cNvPicPr>
            <a:picLocks noChangeAspect="1"/>
          </p:cNvPicPr>
          <p:nvPr/>
        </p:nvPicPr>
        <p:blipFill>
          <a:blip r:embed="rId2"/>
          <a:stretch>
            <a:fillRect/>
          </a:stretch>
        </p:blipFill>
        <p:spPr>
          <a:xfrm>
            <a:off x="251455" y="2948733"/>
            <a:ext cx="2099497" cy="1472781"/>
          </a:xfrm>
          <a:prstGeom prst="rect">
            <a:avLst/>
          </a:prstGeom>
        </p:spPr>
      </p:pic>
      <p:sp>
        <p:nvSpPr>
          <p:cNvPr id="8" name="CuadroTexto 7">
            <a:extLst>
              <a:ext uri="{FF2B5EF4-FFF2-40B4-BE49-F238E27FC236}">
                <a16:creationId xmlns:a16="http://schemas.microsoft.com/office/drawing/2014/main" xmlns="" id="{79B54A59-4FB7-439A-BE0B-9B9B26A5F444}"/>
              </a:ext>
            </a:extLst>
          </p:cNvPr>
          <p:cNvSpPr txBox="1"/>
          <p:nvPr/>
        </p:nvSpPr>
        <p:spPr>
          <a:xfrm>
            <a:off x="439024" y="3457136"/>
            <a:ext cx="1769603" cy="584775"/>
          </a:xfrm>
          <a:prstGeom prst="rect">
            <a:avLst/>
          </a:prstGeom>
          <a:noFill/>
        </p:spPr>
        <p:txBody>
          <a:bodyPr wrap="square" rtlCol="0">
            <a:spAutoFit/>
          </a:bodyPr>
          <a:lstStyle/>
          <a:p>
            <a:r>
              <a:rPr lang="es-AR" sz="2000" b="1" dirty="0" err="1">
                <a:solidFill>
                  <a:schemeClr val="bg1"/>
                </a:solidFill>
              </a:rPr>
              <a:t>Algorithms</a:t>
            </a:r>
            <a:r>
              <a:rPr lang="es-AR" sz="3200" b="1" dirty="0">
                <a:solidFill>
                  <a:schemeClr val="bg1"/>
                </a:solidFill>
              </a:rPr>
              <a:t> </a:t>
            </a:r>
            <a:r>
              <a:rPr lang="es-AR" sz="2000" b="1" dirty="0">
                <a:solidFill>
                  <a:schemeClr val="bg1"/>
                </a:solidFill>
              </a:rPr>
              <a:t>&amp;</a:t>
            </a:r>
            <a:endParaRPr lang="es-AR" sz="3200" b="1" dirty="0">
              <a:solidFill>
                <a:schemeClr val="bg1"/>
              </a:solidFill>
            </a:endParaRPr>
          </a:p>
        </p:txBody>
      </p:sp>
    </p:spTree>
    <p:extLst>
      <p:ext uri="{BB962C8B-B14F-4D97-AF65-F5344CB8AC3E}">
        <p14:creationId xmlns:p14="http://schemas.microsoft.com/office/powerpoint/2010/main" xmlns="" val="3181791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xmlns="" id="{68A0AEA9-8B5C-4F70-9A3A-AFDD2AD2DE78}"/>
              </a:ext>
            </a:extLst>
          </p:cNvPr>
          <p:cNvSpPr txBox="1"/>
          <p:nvPr/>
        </p:nvSpPr>
        <p:spPr>
          <a:xfrm>
            <a:off x="376989" y="152217"/>
            <a:ext cx="6096000" cy="57708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500">
                <a:solidFill>
                  <a:schemeClr val="bg1"/>
                </a:solidFill>
                <a:latin typeface="+mj-lt"/>
                <a:ea typeface="+mj-ea"/>
                <a:cs typeface="+mj-cs"/>
              </a:defRPr>
            </a:lvl1pPr>
          </a:lstStyle>
          <a:p>
            <a:r>
              <a:rPr lang="es-AR" dirty="0"/>
              <a:t>Unidad 9 </a:t>
            </a:r>
            <a:r>
              <a:rPr lang="es-AR" dirty="0" err="1"/>
              <a:t>Busqueda</a:t>
            </a:r>
            <a:endParaRPr lang="es-AR" dirty="0"/>
          </a:p>
        </p:txBody>
      </p:sp>
      <p:sp>
        <p:nvSpPr>
          <p:cNvPr id="7" name="CuadroTexto 6">
            <a:extLst>
              <a:ext uri="{FF2B5EF4-FFF2-40B4-BE49-F238E27FC236}">
                <a16:creationId xmlns:a16="http://schemas.microsoft.com/office/drawing/2014/main" xmlns="" id="{108803EA-8090-4B7B-A4B8-840212D83C37}"/>
              </a:ext>
            </a:extLst>
          </p:cNvPr>
          <p:cNvSpPr txBox="1"/>
          <p:nvPr/>
        </p:nvSpPr>
        <p:spPr>
          <a:xfrm>
            <a:off x="286460" y="1073472"/>
            <a:ext cx="6612402" cy="4524315"/>
          </a:xfrm>
          <a:prstGeom prst="rect">
            <a:avLst/>
          </a:prstGeom>
          <a:noFill/>
        </p:spPr>
        <p:txBody>
          <a:bodyPr wrap="square">
            <a:spAutoFit/>
          </a:bodyPr>
          <a:lstStyle/>
          <a:p>
            <a:r>
              <a:rPr lang="es-MX" sz="1600" dirty="0">
                <a:solidFill>
                  <a:schemeClr val="bg1"/>
                </a:solidFill>
              </a:rPr>
              <a:t>La búsqueda es la operación que permite localizar un elemento en una estructura de datos. Es decir, ayuda a determinar si el dato buscado está o no en dicha estructura. Si la misma se realiza sobre datos almacenados en un arreglo, lista, árbol o gráfica se dice que es </a:t>
            </a:r>
            <a:r>
              <a:rPr lang="es-MX" sz="1600" b="1" dirty="0">
                <a:solidFill>
                  <a:schemeClr val="bg1"/>
                </a:solidFill>
              </a:rPr>
              <a:t>búsqueda interna</a:t>
            </a:r>
            <a:r>
              <a:rPr lang="es-MX" sz="1600" dirty="0">
                <a:solidFill>
                  <a:schemeClr val="bg1"/>
                </a:solidFill>
              </a:rPr>
              <a:t>. Por otra parte, si se aplica a un conjunto de valores guardados en un archivo, se dice que es </a:t>
            </a:r>
            <a:r>
              <a:rPr lang="es-MX" sz="1600" b="1" dirty="0">
                <a:solidFill>
                  <a:schemeClr val="bg1"/>
                </a:solidFill>
              </a:rPr>
              <a:t>búsqueda externa</a:t>
            </a:r>
            <a:r>
              <a:rPr lang="es-MX" sz="1600" dirty="0">
                <a:solidFill>
                  <a:schemeClr val="bg1"/>
                </a:solidFill>
              </a:rPr>
              <a:t>. Si bien la búsqueda no es una estructura de datos, la misma se presenta en </a:t>
            </a:r>
            <a:r>
              <a:rPr lang="es-MX" sz="1600" dirty="0" smtClean="0">
                <a:solidFill>
                  <a:schemeClr val="bg1"/>
                </a:solidFill>
              </a:rPr>
              <a:t>esta Unidad porque </a:t>
            </a:r>
            <a:r>
              <a:rPr lang="es-MX" sz="1600" dirty="0">
                <a:solidFill>
                  <a:schemeClr val="bg1"/>
                </a:solidFill>
              </a:rPr>
              <a:t>es una de las operaciones más importantes que complementa el uso de cualquier estructura de datos. </a:t>
            </a:r>
            <a:r>
              <a:rPr lang="es-MX" sz="1600" dirty="0" smtClean="0">
                <a:solidFill>
                  <a:schemeClr val="bg1"/>
                </a:solidFill>
              </a:rPr>
              <a:t/>
            </a:r>
            <a:br>
              <a:rPr lang="es-MX" sz="1600" dirty="0" smtClean="0">
                <a:solidFill>
                  <a:schemeClr val="bg1"/>
                </a:solidFill>
              </a:rPr>
            </a:br>
            <a:r>
              <a:rPr lang="es-MX" sz="1600" dirty="0" smtClean="0">
                <a:solidFill>
                  <a:schemeClr val="bg1"/>
                </a:solidFill>
              </a:rPr>
              <a:t/>
            </a:r>
            <a:br>
              <a:rPr lang="es-MX" sz="1600" dirty="0" smtClean="0">
                <a:solidFill>
                  <a:schemeClr val="bg1"/>
                </a:solidFill>
              </a:rPr>
            </a:br>
            <a:r>
              <a:rPr lang="es-MX" sz="1600" dirty="0" smtClean="0">
                <a:solidFill>
                  <a:schemeClr val="bg1"/>
                </a:solidFill>
              </a:rPr>
              <a:t>Almacenar </a:t>
            </a:r>
            <a:r>
              <a:rPr lang="es-MX" sz="1600" dirty="0">
                <a:solidFill>
                  <a:schemeClr val="bg1"/>
                </a:solidFill>
              </a:rPr>
              <a:t>información en una estructura de datos tiene sentido si después se puede tener acceso a ella, y para tener acceso se requiere el uso de algoritmos de búsqueda. Es decir, es esta operación la que permite recuperar la información previamente almacenada en una estructura. Normalmente esta operación se encuentra implementada como un método de otras clases, como la clase Arreglo, la clase Lista o la clase </a:t>
            </a:r>
            <a:r>
              <a:rPr lang="es-MX" sz="1600" dirty="0" err="1">
                <a:solidFill>
                  <a:schemeClr val="bg1"/>
                </a:solidFill>
              </a:rPr>
              <a:t>Arbol</a:t>
            </a:r>
            <a:r>
              <a:rPr lang="es-MX" sz="1600" dirty="0">
                <a:solidFill>
                  <a:schemeClr val="bg1"/>
                </a:solidFill>
              </a:rPr>
              <a:t>. Sin embargo, dado que es el tema central de estudio de este capítulo, se la tratará como una clase que representa a las variantes más conocidas del proceso de búsqueda.</a:t>
            </a:r>
            <a:endParaRPr lang="es-AR" sz="1600" dirty="0">
              <a:solidFill>
                <a:schemeClr val="bg1"/>
              </a:solidFill>
            </a:endParaRPr>
          </a:p>
          <a:p>
            <a:endParaRPr lang="es-AR" sz="1600" dirty="0">
              <a:solidFill>
                <a:schemeClr val="bg1"/>
              </a:solidFill>
            </a:endParaRPr>
          </a:p>
        </p:txBody>
      </p:sp>
      <p:pic>
        <p:nvPicPr>
          <p:cNvPr id="5" name="Imagen 4">
            <a:extLst>
              <a:ext uri="{FF2B5EF4-FFF2-40B4-BE49-F238E27FC236}">
                <a16:creationId xmlns:a16="http://schemas.microsoft.com/office/drawing/2014/main" xmlns="" id="{DDFB3C70-1309-4A93-85A6-5DF5239E3CDF}"/>
              </a:ext>
            </a:extLst>
          </p:cNvPr>
          <p:cNvPicPr>
            <a:picLocks noChangeAspect="1"/>
          </p:cNvPicPr>
          <p:nvPr/>
        </p:nvPicPr>
        <p:blipFill>
          <a:blip r:embed="rId2">
            <a:duotone>
              <a:prstClr val="black"/>
              <a:schemeClr val="accent1">
                <a:tint val="45000"/>
                <a:satMod val="400000"/>
              </a:schemeClr>
            </a:duotone>
          </a:blip>
          <a:stretch>
            <a:fillRect/>
          </a:stretch>
        </p:blipFill>
        <p:spPr>
          <a:xfrm>
            <a:off x="7030330" y="1933086"/>
            <a:ext cx="4818939" cy="3401020"/>
          </a:xfrm>
          <a:prstGeom prst="rect">
            <a:avLst/>
          </a:prstGeom>
        </p:spPr>
      </p:pic>
    </p:spTree>
    <p:extLst>
      <p:ext uri="{BB962C8B-B14F-4D97-AF65-F5344CB8AC3E}">
        <p14:creationId xmlns:p14="http://schemas.microsoft.com/office/powerpoint/2010/main" xmlns="" val="2056553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6831158" y="3094276"/>
            <a:ext cx="2608263" cy="707886"/>
          </a:xfrm>
          <a:prstGeom prst="rect">
            <a:avLst/>
          </a:prstGeom>
          <a:noFill/>
        </p:spPr>
        <p:txBody>
          <a:bodyPr wrap="square">
            <a:spAutoFit/>
          </a:bodyPr>
          <a:lstStyle/>
          <a:p>
            <a:r>
              <a:rPr lang="es-AR" sz="4000" dirty="0" err="1" smtClean="0">
                <a:solidFill>
                  <a:schemeClr val="bg1"/>
                </a:solidFill>
              </a:rPr>
              <a:t>Stage</a:t>
            </a:r>
            <a:r>
              <a:rPr lang="es-AR" sz="4000" dirty="0" smtClean="0">
                <a:solidFill>
                  <a:schemeClr val="bg1"/>
                </a:solidFill>
              </a:rPr>
              <a:t> 3</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1662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6831158" y="3094276"/>
            <a:ext cx="2608263" cy="707886"/>
          </a:xfrm>
          <a:prstGeom prst="rect">
            <a:avLst/>
          </a:prstGeom>
          <a:noFill/>
        </p:spPr>
        <p:txBody>
          <a:bodyPr wrap="square">
            <a:spAutoFit/>
          </a:bodyPr>
          <a:lstStyle/>
          <a:p>
            <a:r>
              <a:rPr lang="es-AR" sz="4000" dirty="0" err="1" smtClean="0">
                <a:solidFill>
                  <a:schemeClr val="bg1"/>
                </a:solidFill>
              </a:rPr>
              <a:t>Stage</a:t>
            </a:r>
            <a:r>
              <a:rPr lang="es-AR" sz="4000" dirty="0" smtClean="0">
                <a:solidFill>
                  <a:schemeClr val="bg1"/>
                </a:solidFill>
              </a:rPr>
              <a:t> 3</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uadroTexto 4">
            <a:extLst>
              <a:ext uri="{FF2B5EF4-FFF2-40B4-BE49-F238E27FC236}">
                <a16:creationId xmlns:a16="http://schemas.microsoft.com/office/drawing/2014/main" xmlns="" id="{47FDC649-1D21-4B99-B85D-E96A2131AEDE}"/>
              </a:ext>
            </a:extLst>
          </p:cNvPr>
          <p:cNvSpPr txBox="1"/>
          <p:nvPr/>
        </p:nvSpPr>
        <p:spPr>
          <a:xfrm>
            <a:off x="6414867" y="4219693"/>
            <a:ext cx="5162845" cy="461665"/>
          </a:xfrm>
          <a:prstGeom prst="rect">
            <a:avLst/>
          </a:prstGeom>
          <a:noFill/>
        </p:spPr>
        <p:txBody>
          <a:bodyPr wrap="square">
            <a:spAutoFit/>
          </a:bodyPr>
          <a:lstStyle/>
          <a:p>
            <a:r>
              <a:rPr lang="es-AR" sz="2400" dirty="0" smtClean="0">
                <a:solidFill>
                  <a:schemeClr val="bg1"/>
                </a:solidFill>
              </a:rPr>
              <a:t>Problemas</a:t>
            </a:r>
            <a:r>
              <a:rPr lang="es-AR" sz="2400" dirty="0">
                <a:solidFill>
                  <a:schemeClr val="bg1"/>
                </a:solidFill>
              </a:rPr>
              <a:t>, </a:t>
            </a:r>
            <a:r>
              <a:rPr lang="es-AR" sz="2400" dirty="0" smtClean="0">
                <a:solidFill>
                  <a:schemeClr val="bg1"/>
                </a:solidFill>
              </a:rPr>
              <a:t>Algoritmos</a:t>
            </a:r>
            <a:r>
              <a:rPr lang="es-AR" sz="2400" dirty="0">
                <a:solidFill>
                  <a:schemeClr val="bg1"/>
                </a:solidFill>
              </a:rPr>
              <a:t>, and </a:t>
            </a:r>
            <a:r>
              <a:rPr lang="es-AR" sz="2400" dirty="0" smtClean="0">
                <a:solidFill>
                  <a:schemeClr val="bg1"/>
                </a:solidFill>
              </a:rPr>
              <a:t>Programas</a:t>
            </a:r>
            <a:endParaRPr lang="es-AR" sz="2400" dirty="0">
              <a:solidFill>
                <a:schemeClr val="bg1"/>
              </a:solidFill>
            </a:endParaRPr>
          </a:p>
        </p:txBody>
      </p:sp>
      <p:sp>
        <p:nvSpPr>
          <p:cNvPr id="6" name="CuadroTexto 4">
            <a:extLst>
              <a:ext uri="{FF2B5EF4-FFF2-40B4-BE49-F238E27FC236}">
                <a16:creationId xmlns:a16="http://schemas.microsoft.com/office/drawing/2014/main" xmlns="" id="{687406DF-68D8-4E3D-AA66-87B7C29EE2F8}"/>
              </a:ext>
            </a:extLst>
          </p:cNvPr>
          <p:cNvSpPr txBox="1"/>
          <p:nvPr/>
        </p:nvSpPr>
        <p:spPr>
          <a:xfrm>
            <a:off x="2521572" y="4747744"/>
            <a:ext cx="8935452" cy="461665"/>
          </a:xfrm>
          <a:prstGeom prst="rect">
            <a:avLst/>
          </a:prstGeom>
          <a:noFill/>
        </p:spPr>
        <p:txBody>
          <a:bodyPr wrap="square">
            <a:spAutoFit/>
          </a:bodyPr>
          <a:lstStyle/>
          <a:p>
            <a:pPr algn="r"/>
            <a:r>
              <a:rPr lang="es-AR" sz="2400" dirty="0" smtClean="0">
                <a:solidFill>
                  <a:schemeClr val="bg1"/>
                </a:solidFill>
              </a:rPr>
              <a:t>Enfoque para Resolver Problemas de Diseño de Algoritmos</a:t>
            </a:r>
            <a:endParaRPr lang="es-AR" sz="2400" dirty="0">
              <a:solidFill>
                <a:schemeClr val="bg1"/>
              </a:solidFill>
            </a:endParaRPr>
          </a:p>
        </p:txBody>
      </p:sp>
      <p:sp>
        <p:nvSpPr>
          <p:cNvPr id="7" name="CuadroTexto 4">
            <a:extLst>
              <a:ext uri="{FF2B5EF4-FFF2-40B4-BE49-F238E27FC236}">
                <a16:creationId xmlns:a16="http://schemas.microsoft.com/office/drawing/2014/main" xmlns="" id="{687406DF-68D8-4E3D-AA66-87B7C29EE2F8}"/>
              </a:ext>
            </a:extLst>
          </p:cNvPr>
          <p:cNvSpPr txBox="1"/>
          <p:nvPr/>
        </p:nvSpPr>
        <p:spPr>
          <a:xfrm>
            <a:off x="6687031" y="5253298"/>
            <a:ext cx="4834411" cy="461665"/>
          </a:xfrm>
          <a:prstGeom prst="rect">
            <a:avLst/>
          </a:prstGeom>
          <a:noFill/>
        </p:spPr>
        <p:txBody>
          <a:bodyPr wrap="square">
            <a:spAutoFit/>
          </a:bodyPr>
          <a:lstStyle/>
          <a:p>
            <a:r>
              <a:rPr lang="es-MX" sz="2400" dirty="0">
                <a:solidFill>
                  <a:schemeClr val="bg1"/>
                </a:solidFill>
              </a:rPr>
              <a:t>Técnicas de resolución de problemas</a:t>
            </a:r>
            <a:endParaRPr lang="es-AR" sz="2400" dirty="0">
              <a:solidFill>
                <a:schemeClr val="bg1"/>
              </a:solidFill>
              <a:latin typeface="+mj-lt"/>
            </a:endParaRPr>
          </a:p>
        </p:txBody>
      </p:sp>
    </p:spTree>
    <p:extLst>
      <p:ext uri="{BB962C8B-B14F-4D97-AF65-F5344CB8AC3E}">
        <p14:creationId xmlns:p14="http://schemas.microsoft.com/office/powerpoint/2010/main" xmlns="" val="1051662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4059823" y="3023937"/>
            <a:ext cx="8415997" cy="707886"/>
          </a:xfrm>
          <a:prstGeom prst="rect">
            <a:avLst/>
          </a:prstGeom>
          <a:noFill/>
        </p:spPr>
        <p:txBody>
          <a:bodyPr wrap="square">
            <a:spAutoFit/>
          </a:bodyPr>
          <a:lstStyle/>
          <a:p>
            <a:r>
              <a:rPr lang="es-AR" sz="4000" dirty="0" err="1">
                <a:solidFill>
                  <a:schemeClr val="bg1"/>
                </a:solidFill>
              </a:rPr>
              <a:t>Problems</a:t>
            </a:r>
            <a:r>
              <a:rPr lang="es-AR" sz="4000" dirty="0">
                <a:solidFill>
                  <a:schemeClr val="bg1"/>
                </a:solidFill>
              </a:rPr>
              <a:t>, </a:t>
            </a:r>
            <a:r>
              <a:rPr lang="es-AR" sz="4000" dirty="0" err="1">
                <a:solidFill>
                  <a:schemeClr val="bg1"/>
                </a:solidFill>
              </a:rPr>
              <a:t>Algorithms</a:t>
            </a:r>
            <a:r>
              <a:rPr lang="es-AR" sz="4000" dirty="0">
                <a:solidFill>
                  <a:schemeClr val="bg1"/>
                </a:solidFill>
              </a:rPr>
              <a:t>, and </a:t>
            </a:r>
            <a:r>
              <a:rPr lang="es-AR" sz="4000" dirty="0" err="1">
                <a:solidFill>
                  <a:schemeClr val="bg1"/>
                </a:solidFill>
              </a:rPr>
              <a:t>Programs</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1662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136A5755-7107-4552-BA1F-4E702A51073D}"/>
              </a:ext>
            </a:extLst>
          </p:cNvPr>
          <p:cNvSpPr txBox="1"/>
          <p:nvPr/>
        </p:nvSpPr>
        <p:spPr>
          <a:xfrm>
            <a:off x="1369674" y="1819016"/>
            <a:ext cx="9571446" cy="4770537"/>
          </a:xfrm>
          <a:prstGeom prst="rect">
            <a:avLst/>
          </a:prstGeom>
          <a:noFill/>
        </p:spPr>
        <p:txBody>
          <a:bodyPr wrap="square">
            <a:spAutoFit/>
          </a:bodyPr>
          <a:lstStyle/>
          <a:p>
            <a:r>
              <a:rPr lang="es-MX" sz="1600" b="1" dirty="0">
                <a:solidFill>
                  <a:schemeClr val="bg1"/>
                </a:solidFill>
              </a:rPr>
              <a:t>Problemas</a:t>
            </a:r>
            <a:r>
              <a:rPr lang="es-MX" sz="1600" dirty="0">
                <a:solidFill>
                  <a:schemeClr val="bg1"/>
                </a:solidFill>
              </a:rPr>
              <a:t>: como su intuición sugiere, un problema es una tarea a realizar. Se piensa mejor en términos de entradas y salidas coincidentes. La definición de un problema no debe incluir restricciones sobre cómo resolverlo. </a:t>
            </a:r>
            <a:r>
              <a:rPr lang="es-MX" sz="1600" dirty="0" smtClean="0">
                <a:solidFill>
                  <a:schemeClr val="bg1"/>
                </a:solidFill>
              </a:rPr>
              <a:t/>
            </a:r>
            <a:br>
              <a:rPr lang="es-MX" sz="1600" dirty="0" smtClean="0">
                <a:solidFill>
                  <a:schemeClr val="bg1"/>
                </a:solidFill>
              </a:rPr>
            </a:br>
            <a:r>
              <a:rPr lang="es-MX" sz="1600" dirty="0" smtClean="0">
                <a:solidFill>
                  <a:schemeClr val="bg1"/>
                </a:solidFill>
              </a:rPr>
              <a:t/>
            </a:r>
            <a:br>
              <a:rPr lang="es-MX" sz="1600" dirty="0" smtClean="0">
                <a:solidFill>
                  <a:schemeClr val="bg1"/>
                </a:solidFill>
              </a:rPr>
            </a:br>
            <a:r>
              <a:rPr lang="es-MX" sz="1600" b="1" dirty="0" smtClean="0">
                <a:solidFill>
                  <a:schemeClr val="bg1"/>
                </a:solidFill>
              </a:rPr>
              <a:t>El </a:t>
            </a:r>
            <a:r>
              <a:rPr lang="es-MX" sz="1600" b="1" dirty="0">
                <a:solidFill>
                  <a:schemeClr val="bg1"/>
                </a:solidFill>
              </a:rPr>
              <a:t>método de solución debe desarrollarse solo después de que el problema se haya definido con precisión y se haya entendido a fondo</a:t>
            </a:r>
            <a:r>
              <a:rPr lang="es-MX" sz="1600" dirty="0">
                <a:solidFill>
                  <a:schemeClr val="bg1"/>
                </a:solidFill>
              </a:rPr>
              <a:t>. </a:t>
            </a:r>
            <a:r>
              <a:rPr lang="es-MX" sz="1600" dirty="0" smtClean="0">
                <a:solidFill>
                  <a:schemeClr val="bg1"/>
                </a:solidFill>
              </a:rPr>
              <a:t/>
            </a:r>
            <a:br>
              <a:rPr lang="es-MX" sz="1600" dirty="0" smtClean="0">
                <a:solidFill>
                  <a:schemeClr val="bg1"/>
                </a:solidFill>
              </a:rPr>
            </a:br>
            <a:endParaRPr lang="es-MX" sz="1600" dirty="0">
              <a:solidFill>
                <a:schemeClr val="bg1"/>
              </a:solidFill>
            </a:endParaRPr>
          </a:p>
          <a:p>
            <a:r>
              <a:rPr lang="es-MX" sz="1600" dirty="0">
                <a:solidFill>
                  <a:schemeClr val="bg1"/>
                </a:solidFill>
              </a:rPr>
              <a:t>Sin embargo, la definición de un problema debe incluir restricciones sobre los recursos que puede consumir cualquier solución aceptable. Para que cualquier problema sea resuelto por una computadora, siempre existen tales restricciones, ya sean declaradas o implícitas. Por ejemplo, cualquier programa de computadora puede usar solo la memoria principal y el espacio en disco disponible, y debe ejecutarse en un período de tiempo "razonable". </a:t>
            </a:r>
            <a:endParaRPr lang="es-MX" sz="1600" dirty="0" smtClean="0">
              <a:solidFill>
                <a:schemeClr val="bg1"/>
              </a:solidFill>
            </a:endParaRPr>
          </a:p>
          <a:p>
            <a:endParaRPr lang="es-MX" sz="1600" dirty="0">
              <a:solidFill>
                <a:schemeClr val="bg1"/>
              </a:solidFill>
            </a:endParaRPr>
          </a:p>
          <a:p>
            <a:r>
              <a:rPr lang="es-MX" sz="1600" dirty="0">
                <a:solidFill>
                  <a:schemeClr val="bg1"/>
                </a:solidFill>
              </a:rPr>
              <a:t>Los problemas pueden verse como funciones en el sentido matemático. Una función es una coincidencia entre entradas (el dominio) y salidas (el rango). Una entrada a una función puede ser un valor único o una colección de información. Los valores que componen una entrada se denominan parámetros de la función. Una selección específica de valores para los parámetros se denomina instancia del problema. Por ejemplo, el parámetro de entrada de una función de clasificación podría ser un Arreglo de números enteros. Un Arreglo particular de enteros, con un tamaño dado y valores específicos para cada posición en  el Arreglo, sería una instancia del problema de clasificación. </a:t>
            </a:r>
          </a:p>
        </p:txBody>
      </p:sp>
      <p:sp>
        <p:nvSpPr>
          <p:cNvPr id="6" name="Título 1">
            <a:extLst>
              <a:ext uri="{FF2B5EF4-FFF2-40B4-BE49-F238E27FC236}">
                <a16:creationId xmlns:a16="http://schemas.microsoft.com/office/drawing/2014/main" xmlns="" id="{6D33E9FA-06DA-4249-B9BD-AF44665E3C9B}"/>
              </a:ext>
            </a:extLst>
          </p:cNvPr>
          <p:cNvSpPr>
            <a:spLocks noGrp="1"/>
          </p:cNvSpPr>
          <p:nvPr>
            <p:ph type="title"/>
          </p:nvPr>
        </p:nvSpPr>
        <p:spPr>
          <a:xfrm>
            <a:off x="332880" y="194016"/>
            <a:ext cx="6308188" cy="765843"/>
          </a:xfrm>
        </p:spPr>
        <p:txBody>
          <a:bodyPr>
            <a:normAutofit/>
          </a:bodyPr>
          <a:lstStyle/>
          <a:p>
            <a:r>
              <a:rPr lang="es-AR" sz="3600" dirty="0">
                <a:solidFill>
                  <a:schemeClr val="bg1"/>
                </a:solidFill>
              </a:rPr>
              <a:t>Problema Algoritmo y Programa</a:t>
            </a:r>
          </a:p>
        </p:txBody>
      </p:sp>
      <p:sp>
        <p:nvSpPr>
          <p:cNvPr id="7" name="CuadroTexto 6">
            <a:extLst>
              <a:ext uri="{FF2B5EF4-FFF2-40B4-BE49-F238E27FC236}">
                <a16:creationId xmlns:a16="http://schemas.microsoft.com/office/drawing/2014/main" xmlns="" id="{E04A275D-57E4-4825-A979-B4C8EF8B7A3E}"/>
              </a:ext>
            </a:extLst>
          </p:cNvPr>
          <p:cNvSpPr txBox="1"/>
          <p:nvPr/>
        </p:nvSpPr>
        <p:spPr>
          <a:xfrm>
            <a:off x="1411877" y="1197737"/>
            <a:ext cx="6096000" cy="523220"/>
          </a:xfrm>
          <a:prstGeom prst="rect">
            <a:avLst/>
          </a:prstGeom>
          <a:noFill/>
        </p:spPr>
        <p:txBody>
          <a:bodyPr wrap="square">
            <a:spAutoFit/>
          </a:bodyPr>
          <a:lstStyle/>
          <a:p>
            <a:r>
              <a:rPr lang="es-MX" sz="2800" b="1" dirty="0">
                <a:solidFill>
                  <a:schemeClr val="bg1"/>
                </a:solidFill>
              </a:rPr>
              <a:t>Problemas</a:t>
            </a:r>
            <a:endParaRPr lang="es-AR" sz="2800" dirty="0"/>
          </a:p>
        </p:txBody>
      </p:sp>
    </p:spTree>
    <p:extLst>
      <p:ext uri="{BB962C8B-B14F-4D97-AF65-F5344CB8AC3E}">
        <p14:creationId xmlns:p14="http://schemas.microsoft.com/office/powerpoint/2010/main" xmlns="" val="1880736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136A5755-7107-4552-BA1F-4E702A51073D}"/>
              </a:ext>
            </a:extLst>
          </p:cNvPr>
          <p:cNvSpPr txBox="1"/>
          <p:nvPr/>
        </p:nvSpPr>
        <p:spPr>
          <a:xfrm>
            <a:off x="1323129" y="1986117"/>
            <a:ext cx="10039225" cy="4031873"/>
          </a:xfrm>
          <a:prstGeom prst="rect">
            <a:avLst/>
          </a:prstGeom>
          <a:noFill/>
        </p:spPr>
        <p:txBody>
          <a:bodyPr wrap="square">
            <a:spAutoFit/>
          </a:bodyPr>
          <a:lstStyle/>
          <a:p>
            <a:r>
              <a:rPr lang="es-MX" sz="1600" dirty="0">
                <a:solidFill>
                  <a:schemeClr val="bg1"/>
                </a:solidFill>
              </a:rPr>
              <a:t>Diferentes instancias pueden generar el mismo resultado. Sin embargo, cualquier instancia de problema siempre debe dar como resultado la misma salida cada vez que la función se calcula utilizando esa entrada en particular. </a:t>
            </a:r>
            <a:r>
              <a:rPr lang="es-MX" sz="1600" dirty="0" smtClean="0">
                <a:solidFill>
                  <a:schemeClr val="bg1"/>
                </a:solidFill>
              </a:rPr>
              <a:t/>
            </a:r>
            <a:br>
              <a:rPr lang="es-MX" sz="1600" dirty="0" smtClean="0">
                <a:solidFill>
                  <a:schemeClr val="bg1"/>
                </a:solidFill>
              </a:rPr>
            </a:br>
            <a:r>
              <a:rPr lang="es-MX" sz="1600" dirty="0" smtClean="0">
                <a:solidFill>
                  <a:schemeClr val="bg1"/>
                </a:solidFill>
              </a:rPr>
              <a:t/>
            </a:r>
            <a:br>
              <a:rPr lang="es-MX" sz="1600" dirty="0" smtClean="0">
                <a:solidFill>
                  <a:schemeClr val="bg1"/>
                </a:solidFill>
              </a:rPr>
            </a:br>
            <a:r>
              <a:rPr lang="es-MX" sz="1600" dirty="0" smtClean="0">
                <a:solidFill>
                  <a:schemeClr val="bg1"/>
                </a:solidFill>
              </a:rPr>
              <a:t>Este </a:t>
            </a:r>
            <a:r>
              <a:rPr lang="es-MX" sz="1600" dirty="0">
                <a:solidFill>
                  <a:schemeClr val="bg1"/>
                </a:solidFill>
              </a:rPr>
              <a:t>concepto de que todos los problemas se comportan como funciones matemáticas puede no coincidir con su intuición sobre el comportamiento de los programas de computadora. Es posible que conozca programas a los que pueda dar el mismo valor de entrada en dos ocasiones distintas, y resultarán dos salidas diferentes. Por ejemplo, si escribe "fecha" en una línea de comandos típica de UNIX, obtendrá la fecha actual. Naturalmente, la fecha será diferente en diferentes días, aunque se dé el mismo comando. </a:t>
            </a:r>
            <a:endParaRPr lang="es-AR" sz="1600" dirty="0">
              <a:solidFill>
                <a:schemeClr val="bg1"/>
              </a:solidFill>
            </a:endParaRPr>
          </a:p>
          <a:p>
            <a:endParaRPr lang="es-MX" sz="1600" dirty="0">
              <a:solidFill>
                <a:schemeClr val="bg1"/>
              </a:solidFill>
            </a:endParaRPr>
          </a:p>
          <a:p>
            <a:r>
              <a:rPr lang="es-MX" sz="1600" dirty="0">
                <a:solidFill>
                  <a:schemeClr val="bg1"/>
                </a:solidFill>
              </a:rPr>
              <a:t>El programa de fecha calcula una función. En otras palabras, en cualquier día en particular, solo puede haber una única respuesta devuelta por un programa de fecha que se ejecute correctamente en una entrada completamente especificada. Para todos los programas de computadora, la salida está completamente determinada por el conjunto completo de entradas del programa. Incluso un "generador de números aleatorios" está completamente determinado por sus entradas (aunque algunos sistemas de generación de números aleatorios parecen evitar esto aceptando una entrada aleatoria de un proceso físico más allá del control del usuario). La relación entre programas y </a:t>
            </a:r>
            <a:r>
              <a:rPr lang="es-MX" sz="1600" dirty="0" smtClean="0">
                <a:solidFill>
                  <a:schemeClr val="bg1"/>
                </a:solidFill>
              </a:rPr>
              <a:t>funciones es muy estrecha.</a:t>
            </a:r>
            <a:endParaRPr lang="es-AR" sz="1600" dirty="0">
              <a:solidFill>
                <a:schemeClr val="bg1"/>
              </a:solidFill>
            </a:endParaRPr>
          </a:p>
        </p:txBody>
      </p:sp>
      <p:sp>
        <p:nvSpPr>
          <p:cNvPr id="6" name="Título 1">
            <a:extLst>
              <a:ext uri="{FF2B5EF4-FFF2-40B4-BE49-F238E27FC236}">
                <a16:creationId xmlns:a16="http://schemas.microsoft.com/office/drawing/2014/main" xmlns="" id="{6D33E9FA-06DA-4249-B9BD-AF44665E3C9B}"/>
              </a:ext>
            </a:extLst>
          </p:cNvPr>
          <p:cNvSpPr>
            <a:spLocks noGrp="1"/>
          </p:cNvSpPr>
          <p:nvPr>
            <p:ph type="title"/>
          </p:nvPr>
        </p:nvSpPr>
        <p:spPr>
          <a:xfrm>
            <a:off x="332880" y="194016"/>
            <a:ext cx="6308188" cy="765843"/>
          </a:xfrm>
        </p:spPr>
        <p:txBody>
          <a:bodyPr>
            <a:normAutofit/>
          </a:bodyPr>
          <a:lstStyle/>
          <a:p>
            <a:r>
              <a:rPr lang="es-AR" sz="3600" dirty="0">
                <a:solidFill>
                  <a:schemeClr val="bg1"/>
                </a:solidFill>
              </a:rPr>
              <a:t>Problema Algoritmo y Programa</a:t>
            </a:r>
          </a:p>
        </p:txBody>
      </p:sp>
      <p:sp>
        <p:nvSpPr>
          <p:cNvPr id="4" name="CuadroTexto 3">
            <a:extLst>
              <a:ext uri="{FF2B5EF4-FFF2-40B4-BE49-F238E27FC236}">
                <a16:creationId xmlns:a16="http://schemas.microsoft.com/office/drawing/2014/main" xmlns="" id="{9E619A91-6A07-44EE-B491-41C1061FE9B1}"/>
              </a:ext>
            </a:extLst>
          </p:cNvPr>
          <p:cNvSpPr txBox="1"/>
          <p:nvPr/>
        </p:nvSpPr>
        <p:spPr>
          <a:xfrm>
            <a:off x="1353821" y="1241279"/>
            <a:ext cx="6096000" cy="523220"/>
          </a:xfrm>
          <a:prstGeom prst="rect">
            <a:avLst/>
          </a:prstGeom>
          <a:noFill/>
        </p:spPr>
        <p:txBody>
          <a:bodyPr wrap="square">
            <a:spAutoFit/>
          </a:bodyPr>
          <a:lstStyle/>
          <a:p>
            <a:r>
              <a:rPr lang="es-MX" sz="2800" b="1" dirty="0">
                <a:solidFill>
                  <a:schemeClr val="bg1"/>
                </a:solidFill>
              </a:rPr>
              <a:t>Problemas</a:t>
            </a:r>
            <a:endParaRPr lang="es-AR" sz="2800" dirty="0"/>
          </a:p>
        </p:txBody>
      </p:sp>
    </p:spTree>
    <p:extLst>
      <p:ext uri="{BB962C8B-B14F-4D97-AF65-F5344CB8AC3E}">
        <p14:creationId xmlns:p14="http://schemas.microsoft.com/office/powerpoint/2010/main" xmlns="" val="3554041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136A5755-7107-4552-BA1F-4E702A51073D}"/>
              </a:ext>
            </a:extLst>
          </p:cNvPr>
          <p:cNvSpPr txBox="1"/>
          <p:nvPr/>
        </p:nvSpPr>
        <p:spPr>
          <a:xfrm>
            <a:off x="588556" y="2130293"/>
            <a:ext cx="9990350" cy="3539430"/>
          </a:xfrm>
          <a:prstGeom prst="rect">
            <a:avLst/>
          </a:prstGeom>
          <a:noFill/>
        </p:spPr>
        <p:txBody>
          <a:bodyPr wrap="square">
            <a:spAutoFit/>
          </a:bodyPr>
          <a:lstStyle/>
          <a:p>
            <a:r>
              <a:rPr lang="es-MX" sz="1600" dirty="0">
                <a:solidFill>
                  <a:schemeClr val="bg1"/>
                </a:solidFill>
              </a:rPr>
              <a:t>Algoritmos: un algoritmo es un método o un proceso que se sigue para resolver un problema. Si el problema se ve como una función, entonces un algoritmo es una implementación de la función que transforma una entrada en la salida correspondiente. </a:t>
            </a:r>
            <a:endParaRPr lang="es-MX" sz="1600" dirty="0" smtClean="0">
              <a:solidFill>
                <a:schemeClr val="bg1"/>
              </a:solidFill>
            </a:endParaRPr>
          </a:p>
          <a:p>
            <a:r>
              <a:rPr lang="es-MX" sz="1600" dirty="0" smtClean="0">
                <a:solidFill>
                  <a:schemeClr val="bg1"/>
                </a:solidFill>
              </a:rPr>
              <a:t>Un </a:t>
            </a:r>
            <a:r>
              <a:rPr lang="es-MX" sz="1600" dirty="0">
                <a:solidFill>
                  <a:schemeClr val="bg1"/>
                </a:solidFill>
              </a:rPr>
              <a:t>problema puede resolverse mediante muchos algoritmos diferentes. Un algoritmo dado resuelve solo un problema (es decir, calcula una función en particular). </a:t>
            </a:r>
            <a:r>
              <a:rPr lang="es-MX" sz="1600" dirty="0" smtClean="0">
                <a:solidFill>
                  <a:schemeClr val="bg1"/>
                </a:solidFill>
              </a:rPr>
              <a:t/>
            </a:r>
            <a:br>
              <a:rPr lang="es-MX" sz="1600" dirty="0" smtClean="0">
                <a:solidFill>
                  <a:schemeClr val="bg1"/>
                </a:solidFill>
              </a:rPr>
            </a:br>
            <a:r>
              <a:rPr lang="es-MX" sz="1600" dirty="0" smtClean="0">
                <a:solidFill>
                  <a:schemeClr val="bg1"/>
                </a:solidFill>
              </a:rPr>
              <a:t/>
            </a:r>
            <a:br>
              <a:rPr lang="es-MX" sz="1600" dirty="0" smtClean="0">
                <a:solidFill>
                  <a:schemeClr val="bg1"/>
                </a:solidFill>
              </a:rPr>
            </a:br>
            <a:r>
              <a:rPr lang="es-MX" sz="1600" dirty="0" smtClean="0">
                <a:solidFill>
                  <a:schemeClr val="bg1"/>
                </a:solidFill>
              </a:rPr>
              <a:t> </a:t>
            </a:r>
            <a:r>
              <a:rPr lang="es-MX" sz="1600" dirty="0">
                <a:solidFill>
                  <a:schemeClr val="bg1"/>
                </a:solidFill>
              </a:rPr>
              <a:t>La ventaja de conocer varias soluciones a un </a:t>
            </a:r>
            <a:r>
              <a:rPr lang="es-MX" sz="1600" dirty="0" smtClean="0">
                <a:solidFill>
                  <a:schemeClr val="bg1"/>
                </a:solidFill>
              </a:rPr>
              <a:t>problema, </a:t>
            </a:r>
            <a:r>
              <a:rPr lang="es-MX" sz="1600" dirty="0">
                <a:solidFill>
                  <a:schemeClr val="bg1"/>
                </a:solidFill>
              </a:rPr>
              <a:t>es que la solución A podría ser más eficiente que la solución B para una variación específica del problema, o para una clase específica de entradas al problema, mientras que la solución B podría ser más eficiente que la A para otra. variación o clase de insumos. Por ejemplo, un algoritmo de clasificación podría ser el mejor para clasificar una pequeña colección de números enteros (lo cual es importante si necesita hacer esto muchas veces). Otro podría ser el mejor para ordenar una gran colección de números enteros. Un tercero podría ser el mejor para ordenar una colección de cadenas de longitud variable. Por definición, algo solo se puede llamar algoritmo si tiene todas las siguientes propiedades. </a:t>
            </a:r>
          </a:p>
          <a:p>
            <a:endParaRPr lang="es-MX" sz="1600" dirty="0">
              <a:solidFill>
                <a:schemeClr val="bg1"/>
              </a:solidFill>
            </a:endParaRPr>
          </a:p>
        </p:txBody>
      </p:sp>
      <p:sp>
        <p:nvSpPr>
          <p:cNvPr id="6" name="Título 1">
            <a:extLst>
              <a:ext uri="{FF2B5EF4-FFF2-40B4-BE49-F238E27FC236}">
                <a16:creationId xmlns:a16="http://schemas.microsoft.com/office/drawing/2014/main" xmlns="" id="{6D33E9FA-06DA-4249-B9BD-AF44665E3C9B}"/>
              </a:ext>
            </a:extLst>
          </p:cNvPr>
          <p:cNvSpPr>
            <a:spLocks noGrp="1"/>
          </p:cNvSpPr>
          <p:nvPr>
            <p:ph type="title"/>
          </p:nvPr>
        </p:nvSpPr>
        <p:spPr>
          <a:xfrm>
            <a:off x="472440" y="124124"/>
            <a:ext cx="6308188" cy="765843"/>
          </a:xfrm>
        </p:spPr>
        <p:txBody>
          <a:bodyPr>
            <a:normAutofit/>
          </a:bodyPr>
          <a:lstStyle/>
          <a:p>
            <a:r>
              <a:rPr lang="es-AR" sz="3600" dirty="0">
                <a:solidFill>
                  <a:schemeClr val="bg1"/>
                </a:solidFill>
              </a:rPr>
              <a:t>Problema Algoritmo y Programa</a:t>
            </a:r>
          </a:p>
        </p:txBody>
      </p:sp>
      <p:sp>
        <p:nvSpPr>
          <p:cNvPr id="4" name="CuadroTexto 3">
            <a:extLst>
              <a:ext uri="{FF2B5EF4-FFF2-40B4-BE49-F238E27FC236}">
                <a16:creationId xmlns:a16="http://schemas.microsoft.com/office/drawing/2014/main" xmlns="" id="{45F2A345-7E2D-49D9-B4FA-DF15C3AA4F43}"/>
              </a:ext>
            </a:extLst>
          </p:cNvPr>
          <p:cNvSpPr txBox="1"/>
          <p:nvPr/>
        </p:nvSpPr>
        <p:spPr>
          <a:xfrm>
            <a:off x="588555" y="1419109"/>
            <a:ext cx="6096000" cy="523220"/>
          </a:xfrm>
          <a:prstGeom prst="rect">
            <a:avLst/>
          </a:prstGeom>
          <a:noFill/>
        </p:spPr>
        <p:txBody>
          <a:bodyPr wrap="square">
            <a:spAutoFit/>
          </a:bodyPr>
          <a:lstStyle/>
          <a:p>
            <a:r>
              <a:rPr lang="es-MX" sz="2800" b="1" dirty="0">
                <a:solidFill>
                  <a:schemeClr val="bg1"/>
                </a:solidFill>
              </a:rPr>
              <a:t>Algoritmo</a:t>
            </a:r>
            <a:endParaRPr lang="es-AR" sz="2800" dirty="0"/>
          </a:p>
        </p:txBody>
      </p:sp>
    </p:spTree>
    <p:extLst>
      <p:ext uri="{BB962C8B-B14F-4D97-AF65-F5344CB8AC3E}">
        <p14:creationId xmlns:p14="http://schemas.microsoft.com/office/powerpoint/2010/main" xmlns="" val="62440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136A5755-7107-4552-BA1F-4E702A51073D}"/>
              </a:ext>
            </a:extLst>
          </p:cNvPr>
          <p:cNvSpPr txBox="1"/>
          <p:nvPr/>
        </p:nvSpPr>
        <p:spPr>
          <a:xfrm>
            <a:off x="494128" y="1437558"/>
            <a:ext cx="11456963" cy="4832092"/>
          </a:xfrm>
          <a:prstGeom prst="rect">
            <a:avLst/>
          </a:prstGeom>
          <a:noFill/>
        </p:spPr>
        <p:txBody>
          <a:bodyPr wrap="square">
            <a:spAutoFit/>
          </a:bodyPr>
          <a:lstStyle/>
          <a:p>
            <a:r>
              <a:rPr lang="es-MX" sz="1400" dirty="0">
                <a:solidFill>
                  <a:schemeClr val="bg1"/>
                </a:solidFill>
              </a:rPr>
              <a:t>1. </a:t>
            </a:r>
            <a:r>
              <a:rPr lang="es-MX" sz="1400" b="1" dirty="0">
                <a:solidFill>
                  <a:schemeClr val="bg1"/>
                </a:solidFill>
              </a:rPr>
              <a:t>Debe ser correcto. </a:t>
            </a:r>
            <a:r>
              <a:rPr lang="es-MX" sz="1400" dirty="0">
                <a:solidFill>
                  <a:schemeClr val="bg1"/>
                </a:solidFill>
              </a:rPr>
              <a:t>En otras palabras, debe calcular la función deseada, convirtiendo cada entrada en la salida correcta. Tenga en cuenta que cada algoritmo implementa alguna función, porque cada algoritmo asigna cada entrada a alguna salida (incluso si esa salida es un bloqueo del programa). El problema aquí es si un algoritmo dado implementa la función deseada.</a:t>
            </a:r>
            <a:endParaRPr lang="es-AR" sz="1400" dirty="0">
              <a:solidFill>
                <a:schemeClr val="bg1"/>
              </a:solidFill>
            </a:endParaRPr>
          </a:p>
          <a:p>
            <a:r>
              <a:rPr lang="es-MX" sz="1400" dirty="0">
                <a:solidFill>
                  <a:schemeClr val="bg1"/>
                </a:solidFill>
              </a:rPr>
              <a:t/>
            </a:r>
            <a:br>
              <a:rPr lang="es-MX" sz="1400" dirty="0">
                <a:solidFill>
                  <a:schemeClr val="bg1"/>
                </a:solidFill>
              </a:rPr>
            </a:br>
            <a:r>
              <a:rPr lang="es-MX" sz="1400" dirty="0">
                <a:solidFill>
                  <a:schemeClr val="bg1"/>
                </a:solidFill>
              </a:rPr>
              <a:t>2</a:t>
            </a:r>
            <a:r>
              <a:rPr lang="es-MX" sz="1400" b="1" dirty="0">
                <a:solidFill>
                  <a:schemeClr val="bg1"/>
                </a:solidFill>
              </a:rPr>
              <a:t>. Está compuesto por una serie de pasos concretos</a:t>
            </a:r>
            <a:r>
              <a:rPr lang="es-MX" sz="1400" dirty="0">
                <a:solidFill>
                  <a:schemeClr val="bg1"/>
                </a:solidFill>
              </a:rPr>
              <a:t>. Concreto significa que la acción descrita en ese paso es completamente entendida - y factible - por la persona o máquina que debe realizar el algoritmo. Cada paso también debe poder realizarse en un período de tiempo finito. Por lo tanto, el algoritmo nos da una "receta" para resolver el problema mediante la realización de una serie de pasos, donde cada uno de esos pasos está dentro de nuestra capacidad de realizar. La capacidad de realizar un paso puede depender de quién o qué se pretende ejecutar la receta. Por ejemplo, los pasos de una receta de galletas en un libro de cocina pueden considerarse suficientemente concretos para instruir a un cocinero humano, pero no para programar una fábrica automática de galletas. </a:t>
            </a:r>
            <a:br>
              <a:rPr lang="es-MX" sz="1400" dirty="0">
                <a:solidFill>
                  <a:schemeClr val="bg1"/>
                </a:solidFill>
              </a:rPr>
            </a:br>
            <a:endParaRPr lang="es-MX" sz="1400" dirty="0">
              <a:solidFill>
                <a:schemeClr val="bg1"/>
              </a:solidFill>
            </a:endParaRPr>
          </a:p>
          <a:p>
            <a:r>
              <a:rPr lang="es-MX" sz="1400" dirty="0">
                <a:solidFill>
                  <a:schemeClr val="bg1"/>
                </a:solidFill>
              </a:rPr>
              <a:t>3. </a:t>
            </a:r>
            <a:r>
              <a:rPr lang="es-MX" sz="1400" b="1" dirty="0">
                <a:solidFill>
                  <a:schemeClr val="bg1"/>
                </a:solidFill>
              </a:rPr>
              <a:t>No puede haber ambigüedad en cuanto a qué paso se realizará a continuación. </a:t>
            </a:r>
            <a:r>
              <a:rPr lang="es-MX" sz="1400" dirty="0">
                <a:solidFill>
                  <a:schemeClr val="bg1"/>
                </a:solidFill>
              </a:rPr>
              <a:t>A menudo, es el siguiente paso de la descripción del algoritmo. La selección (por ejemplo, la instrucción </a:t>
            </a:r>
            <a:r>
              <a:rPr lang="es-MX" sz="1400" dirty="0" err="1">
                <a:solidFill>
                  <a:schemeClr val="bg1"/>
                </a:solidFill>
              </a:rPr>
              <a:t>if</a:t>
            </a:r>
            <a:r>
              <a:rPr lang="es-MX" sz="1400" dirty="0">
                <a:solidFill>
                  <a:schemeClr val="bg1"/>
                </a:solidFill>
              </a:rPr>
              <a:t> en C) es normalmente parte de cualquier lenguaje para describir algoritmos. La selección permite elegir qué paso se realizará a continuación, pero el proceso de selección es inequívoco en el momento en que se realiza la elección. </a:t>
            </a:r>
            <a:br>
              <a:rPr lang="es-MX" sz="1400" dirty="0">
                <a:solidFill>
                  <a:schemeClr val="bg1"/>
                </a:solidFill>
              </a:rPr>
            </a:br>
            <a:endParaRPr lang="es-MX" sz="1400" dirty="0">
              <a:solidFill>
                <a:schemeClr val="bg1"/>
              </a:solidFill>
            </a:endParaRPr>
          </a:p>
          <a:p>
            <a:r>
              <a:rPr lang="es-MX" sz="1400" dirty="0">
                <a:solidFill>
                  <a:schemeClr val="bg1"/>
                </a:solidFill>
              </a:rPr>
              <a:t>4. </a:t>
            </a:r>
            <a:r>
              <a:rPr lang="es-MX" sz="1400" b="1" dirty="0">
                <a:solidFill>
                  <a:schemeClr val="bg1"/>
                </a:solidFill>
              </a:rPr>
              <a:t>Debe estar compuesto por un número finito de pasos</a:t>
            </a:r>
            <a:r>
              <a:rPr lang="es-MX" sz="1400" dirty="0">
                <a:solidFill>
                  <a:schemeClr val="bg1"/>
                </a:solidFill>
              </a:rPr>
              <a:t>. Si la descripción del </a:t>
            </a:r>
            <a:r>
              <a:rPr lang="es-MX" sz="1400" dirty="0" smtClean="0">
                <a:solidFill>
                  <a:schemeClr val="bg1"/>
                </a:solidFill>
              </a:rPr>
              <a:t>algoritmo </a:t>
            </a:r>
            <a:r>
              <a:rPr lang="es-MX" sz="1400" dirty="0">
                <a:solidFill>
                  <a:schemeClr val="bg1"/>
                </a:solidFill>
              </a:rPr>
              <a:t>estuviera compuesta por un número infinito de pasos, nunca podríamos esperar escribirlo ni implementarlo como un programa de computadora. La mayoría de los lenguajes para describir algoritmos (incluido el inglés y el "pseudocódigo") proporcionan alguna forma de realizar acciones repetidas, conocida como iteración. Ejemplos de iteración en los lenguajes de programación incluyen las construcciones </a:t>
            </a:r>
            <a:r>
              <a:rPr lang="es-MX" sz="1400" dirty="0" err="1">
                <a:solidFill>
                  <a:schemeClr val="bg1"/>
                </a:solidFill>
              </a:rPr>
              <a:t>while</a:t>
            </a:r>
            <a:r>
              <a:rPr lang="es-MX" sz="1400" dirty="0">
                <a:solidFill>
                  <a:schemeClr val="bg1"/>
                </a:solidFill>
              </a:rPr>
              <a:t> y </a:t>
            </a:r>
            <a:r>
              <a:rPr lang="es-MX" sz="1400" dirty="0" err="1">
                <a:solidFill>
                  <a:schemeClr val="bg1"/>
                </a:solidFill>
              </a:rPr>
              <a:t>for</a:t>
            </a:r>
            <a:r>
              <a:rPr lang="es-MX" sz="1400" dirty="0">
                <a:solidFill>
                  <a:schemeClr val="bg1"/>
                </a:solidFill>
              </a:rPr>
              <a:t> de</a:t>
            </a:r>
          </a:p>
          <a:p>
            <a:r>
              <a:rPr lang="es-MX" sz="1400" dirty="0">
                <a:solidFill>
                  <a:schemeClr val="bg1"/>
                </a:solidFill>
              </a:rPr>
              <a:t>C ++. La iteración permite descripciones breves, con el número de pasos realmente realizados controlado por la entrada.</a:t>
            </a:r>
            <a:br>
              <a:rPr lang="es-MX" sz="1400" dirty="0">
                <a:solidFill>
                  <a:schemeClr val="bg1"/>
                </a:solidFill>
              </a:rPr>
            </a:br>
            <a:endParaRPr lang="es-MX" sz="1400" dirty="0">
              <a:solidFill>
                <a:schemeClr val="bg1"/>
              </a:solidFill>
            </a:endParaRPr>
          </a:p>
          <a:p>
            <a:r>
              <a:rPr lang="es-MX" sz="1400" dirty="0">
                <a:solidFill>
                  <a:schemeClr val="bg1"/>
                </a:solidFill>
              </a:rPr>
              <a:t>5. </a:t>
            </a:r>
            <a:r>
              <a:rPr lang="es-MX" sz="1400" b="1" dirty="0">
                <a:solidFill>
                  <a:schemeClr val="bg1"/>
                </a:solidFill>
              </a:rPr>
              <a:t>Debe terminar. </a:t>
            </a:r>
            <a:r>
              <a:rPr lang="es-MX" sz="1400" dirty="0">
                <a:solidFill>
                  <a:schemeClr val="bg1"/>
                </a:solidFill>
              </a:rPr>
              <a:t>En otras palabras, no puede entrar en un bucle infinito.</a:t>
            </a:r>
            <a:endParaRPr lang="es-AR" sz="1400" dirty="0">
              <a:solidFill>
                <a:schemeClr val="bg1"/>
              </a:solidFill>
            </a:endParaRPr>
          </a:p>
        </p:txBody>
      </p:sp>
      <p:sp>
        <p:nvSpPr>
          <p:cNvPr id="6" name="Título 1">
            <a:extLst>
              <a:ext uri="{FF2B5EF4-FFF2-40B4-BE49-F238E27FC236}">
                <a16:creationId xmlns:a16="http://schemas.microsoft.com/office/drawing/2014/main" xmlns="" id="{6D33E9FA-06DA-4249-B9BD-AF44665E3C9B}"/>
              </a:ext>
            </a:extLst>
          </p:cNvPr>
          <p:cNvSpPr>
            <a:spLocks noGrp="1"/>
          </p:cNvSpPr>
          <p:nvPr>
            <p:ph type="title"/>
          </p:nvPr>
        </p:nvSpPr>
        <p:spPr>
          <a:xfrm>
            <a:off x="472440" y="39716"/>
            <a:ext cx="6308188" cy="765843"/>
          </a:xfrm>
        </p:spPr>
        <p:txBody>
          <a:bodyPr>
            <a:normAutofit/>
          </a:bodyPr>
          <a:lstStyle/>
          <a:p>
            <a:r>
              <a:rPr lang="es-AR" sz="3600" dirty="0">
                <a:solidFill>
                  <a:schemeClr val="bg1"/>
                </a:solidFill>
              </a:rPr>
              <a:t>Problema Algoritmo y Programa</a:t>
            </a:r>
          </a:p>
        </p:txBody>
      </p:sp>
      <p:sp>
        <p:nvSpPr>
          <p:cNvPr id="4" name="CuadroTexto 3">
            <a:extLst>
              <a:ext uri="{FF2B5EF4-FFF2-40B4-BE49-F238E27FC236}">
                <a16:creationId xmlns:a16="http://schemas.microsoft.com/office/drawing/2014/main" xmlns="" id="{31A552F0-C61E-4088-8424-92EF7850EEE0}"/>
              </a:ext>
            </a:extLst>
          </p:cNvPr>
          <p:cNvSpPr txBox="1"/>
          <p:nvPr/>
        </p:nvSpPr>
        <p:spPr>
          <a:xfrm>
            <a:off x="595279" y="962884"/>
            <a:ext cx="4764511" cy="369332"/>
          </a:xfrm>
          <a:prstGeom prst="rect">
            <a:avLst/>
          </a:prstGeom>
          <a:noFill/>
        </p:spPr>
        <p:txBody>
          <a:bodyPr wrap="square">
            <a:spAutoFit/>
          </a:bodyPr>
          <a:lstStyle/>
          <a:p>
            <a:r>
              <a:rPr lang="es-MX" b="1" dirty="0" smtClean="0">
                <a:solidFill>
                  <a:schemeClr val="bg1"/>
                </a:solidFill>
              </a:rPr>
              <a:t>Propiedades de un </a:t>
            </a:r>
            <a:r>
              <a:rPr lang="es-MX" b="1" dirty="0" err="1" smtClean="0">
                <a:solidFill>
                  <a:schemeClr val="bg1"/>
                </a:solidFill>
              </a:rPr>
              <a:t>Algotitmo</a:t>
            </a:r>
            <a:endParaRPr lang="es-AR" dirty="0"/>
          </a:p>
        </p:txBody>
      </p:sp>
    </p:spTree>
    <p:extLst>
      <p:ext uri="{BB962C8B-B14F-4D97-AF65-F5344CB8AC3E}">
        <p14:creationId xmlns:p14="http://schemas.microsoft.com/office/powerpoint/2010/main" xmlns="" val="1697046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136A5755-7107-4552-BA1F-4E702A51073D}"/>
              </a:ext>
            </a:extLst>
          </p:cNvPr>
          <p:cNvSpPr txBox="1"/>
          <p:nvPr/>
        </p:nvSpPr>
        <p:spPr>
          <a:xfrm>
            <a:off x="472440" y="1659285"/>
            <a:ext cx="11456963" cy="4278094"/>
          </a:xfrm>
          <a:prstGeom prst="rect">
            <a:avLst/>
          </a:prstGeom>
          <a:noFill/>
        </p:spPr>
        <p:txBody>
          <a:bodyPr wrap="square">
            <a:spAutoFit/>
          </a:bodyPr>
          <a:lstStyle/>
          <a:p>
            <a:r>
              <a:rPr lang="es-MX" sz="1600" b="1" dirty="0">
                <a:solidFill>
                  <a:schemeClr val="bg1"/>
                </a:solidFill>
              </a:rPr>
              <a:t>Programas: </a:t>
            </a:r>
            <a:r>
              <a:rPr lang="es-MX" sz="1600" dirty="0">
                <a:solidFill>
                  <a:schemeClr val="bg1"/>
                </a:solidFill>
              </a:rPr>
              <a:t>a menudo pensamos en un programa de computadora como una instancia, o representación concreta, de un algoritmo en algún lenguaje de programación</a:t>
            </a:r>
            <a:r>
              <a:rPr lang="es-MX" sz="1600" dirty="0" smtClean="0">
                <a:solidFill>
                  <a:schemeClr val="bg1"/>
                </a:solidFill>
              </a:rPr>
              <a:t>.</a:t>
            </a:r>
          </a:p>
          <a:p>
            <a:r>
              <a:rPr lang="es-MX" sz="1600" dirty="0" smtClean="0">
                <a:solidFill>
                  <a:schemeClr val="bg1"/>
                </a:solidFill>
              </a:rPr>
              <a:t> </a:t>
            </a:r>
            <a:r>
              <a:rPr lang="es-MX" sz="1600" dirty="0">
                <a:solidFill>
                  <a:schemeClr val="bg1"/>
                </a:solidFill>
              </a:rPr>
              <a:t>En </a:t>
            </a:r>
            <a:r>
              <a:rPr lang="es-MX" sz="1600" dirty="0" smtClean="0">
                <a:solidFill>
                  <a:schemeClr val="bg1"/>
                </a:solidFill>
              </a:rPr>
              <a:t>este espacio, </a:t>
            </a:r>
            <a:r>
              <a:rPr lang="es-MX" sz="1600" dirty="0">
                <a:solidFill>
                  <a:schemeClr val="bg1"/>
                </a:solidFill>
              </a:rPr>
              <a:t>casi todos los algoritmos se presentan en términos de programas o partes de programas. Naturalmente, hay muchos programas que son instancias del mismo </a:t>
            </a:r>
            <a:r>
              <a:rPr lang="es-MX" sz="1600" dirty="0" smtClean="0">
                <a:solidFill>
                  <a:schemeClr val="bg1"/>
                </a:solidFill>
              </a:rPr>
              <a:t>algoritmo, </a:t>
            </a:r>
            <a:r>
              <a:rPr lang="es-MX" sz="1600" dirty="0">
                <a:solidFill>
                  <a:schemeClr val="bg1"/>
                </a:solidFill>
              </a:rPr>
              <a:t>porque cualquier lenguaje moderno de programación de computadoras puede usarse para implementar la misma colección de algoritmos (aunque algunos lenguajes de programación pueden hacer la vida más fácil para el programador). </a:t>
            </a:r>
            <a:endParaRPr lang="es-MX" sz="1600" dirty="0" smtClean="0">
              <a:solidFill>
                <a:schemeClr val="bg1"/>
              </a:solidFill>
            </a:endParaRPr>
          </a:p>
          <a:p>
            <a:r>
              <a:rPr lang="es-MX" sz="1600" dirty="0" smtClean="0">
                <a:solidFill>
                  <a:schemeClr val="bg1"/>
                </a:solidFill>
              </a:rPr>
              <a:t>Para </a:t>
            </a:r>
            <a:r>
              <a:rPr lang="es-MX" sz="1600" dirty="0">
                <a:solidFill>
                  <a:schemeClr val="bg1"/>
                </a:solidFill>
              </a:rPr>
              <a:t>simplificar la presentación, </a:t>
            </a:r>
            <a:r>
              <a:rPr lang="es-MX" sz="1600" dirty="0" smtClean="0">
                <a:solidFill>
                  <a:schemeClr val="bg1"/>
                </a:solidFill>
              </a:rPr>
              <a:t>se puede </a:t>
            </a:r>
            <a:r>
              <a:rPr lang="es-MX" sz="1600" dirty="0">
                <a:solidFill>
                  <a:schemeClr val="bg1"/>
                </a:solidFill>
              </a:rPr>
              <a:t>utilizar los términos "algoritmo" y "programa" indistintamente, a pesar de que son conceptos realmente separados. </a:t>
            </a:r>
            <a:endParaRPr lang="es-MX" sz="1600" dirty="0" smtClean="0">
              <a:solidFill>
                <a:schemeClr val="bg1"/>
              </a:solidFill>
            </a:endParaRPr>
          </a:p>
          <a:p>
            <a:r>
              <a:rPr lang="es-MX" sz="1600" dirty="0" smtClean="0">
                <a:solidFill>
                  <a:schemeClr val="bg1"/>
                </a:solidFill>
              </a:rPr>
              <a:t>Por </a:t>
            </a:r>
            <a:r>
              <a:rPr lang="es-MX" sz="1600" dirty="0">
                <a:solidFill>
                  <a:schemeClr val="bg1"/>
                </a:solidFill>
              </a:rPr>
              <a:t>definición, un algoritmo debe proporcionar suficientes detalles para que pueda convertirse en un programa cuando sea necesario. </a:t>
            </a:r>
            <a:endParaRPr lang="es-MX" sz="1600" dirty="0" smtClean="0">
              <a:solidFill>
                <a:schemeClr val="bg1"/>
              </a:solidFill>
            </a:endParaRPr>
          </a:p>
          <a:p>
            <a:r>
              <a:rPr lang="es-MX" sz="1600" dirty="0" smtClean="0">
                <a:solidFill>
                  <a:schemeClr val="bg1"/>
                </a:solidFill>
              </a:rPr>
              <a:t>El </a:t>
            </a:r>
            <a:r>
              <a:rPr lang="es-MX" sz="1600" dirty="0">
                <a:solidFill>
                  <a:schemeClr val="bg1"/>
                </a:solidFill>
              </a:rPr>
              <a:t>requisito de que un algoritmo debe terminar significa que no todos los programas de computadora cumplen la definición técnica de un algoritmo. Su sistema operativo es uno de esos programas. Sin embargo, puede pensar en las diversas tareas de un sistema operativo (cada una con entradas y salidas asociadas) como problemas individuales, cada uno resuelto por algoritmos específicos implementados por una parte del programa del sistema operativo, y cada uno de los cuales termina una vez que se </a:t>
            </a:r>
            <a:r>
              <a:rPr lang="es-MX" sz="1600" dirty="0" err="1">
                <a:solidFill>
                  <a:schemeClr val="bg1"/>
                </a:solidFill>
              </a:rPr>
              <a:t>se</a:t>
            </a:r>
            <a:r>
              <a:rPr lang="es-MX" sz="1600" dirty="0">
                <a:solidFill>
                  <a:schemeClr val="bg1"/>
                </a:solidFill>
              </a:rPr>
              <a:t> produce la salida. </a:t>
            </a:r>
            <a:endParaRPr lang="es-MX" sz="1600" dirty="0" smtClean="0">
              <a:solidFill>
                <a:schemeClr val="bg1"/>
              </a:solidFill>
            </a:endParaRPr>
          </a:p>
          <a:p>
            <a:r>
              <a:rPr lang="es-MX" sz="1600" dirty="0" smtClean="0">
                <a:solidFill>
                  <a:schemeClr val="bg1"/>
                </a:solidFill>
              </a:rPr>
              <a:t/>
            </a:r>
            <a:br>
              <a:rPr lang="es-MX" sz="1600" dirty="0" smtClean="0">
                <a:solidFill>
                  <a:schemeClr val="bg1"/>
                </a:solidFill>
              </a:rPr>
            </a:br>
            <a:r>
              <a:rPr lang="es-MX" sz="1600" b="1" i="1" dirty="0" smtClean="0">
                <a:solidFill>
                  <a:schemeClr val="bg1"/>
                </a:solidFill>
              </a:rPr>
              <a:t>Para </a:t>
            </a:r>
            <a:r>
              <a:rPr lang="es-MX" sz="1600" b="1" i="1" dirty="0">
                <a:solidFill>
                  <a:schemeClr val="bg1"/>
                </a:solidFill>
              </a:rPr>
              <a:t>resumir: un problema es una función o un mapeo de entradas a salidas. Un algoritmo es una receta para resolver un problema cuyos pasos son concretos y no ambiguos. Los algoritmos deben ser correctos, de longitud finita y deben terminar para todas las entradas. Un programa es una instanciación de un algoritmo en un lenguaje de programación.</a:t>
            </a:r>
            <a:endParaRPr lang="es-AR" sz="1600" b="1" i="1" dirty="0">
              <a:solidFill>
                <a:schemeClr val="bg1"/>
              </a:solidFill>
            </a:endParaRPr>
          </a:p>
        </p:txBody>
      </p:sp>
      <p:sp>
        <p:nvSpPr>
          <p:cNvPr id="6" name="Título 1">
            <a:extLst>
              <a:ext uri="{FF2B5EF4-FFF2-40B4-BE49-F238E27FC236}">
                <a16:creationId xmlns:a16="http://schemas.microsoft.com/office/drawing/2014/main" xmlns="" id="{6D33E9FA-06DA-4249-B9BD-AF44665E3C9B}"/>
              </a:ext>
            </a:extLst>
          </p:cNvPr>
          <p:cNvSpPr>
            <a:spLocks noGrp="1"/>
          </p:cNvSpPr>
          <p:nvPr>
            <p:ph type="title"/>
          </p:nvPr>
        </p:nvSpPr>
        <p:spPr>
          <a:xfrm>
            <a:off x="472440" y="39716"/>
            <a:ext cx="6308188" cy="765843"/>
          </a:xfrm>
        </p:spPr>
        <p:txBody>
          <a:bodyPr>
            <a:normAutofit/>
          </a:bodyPr>
          <a:lstStyle/>
          <a:p>
            <a:r>
              <a:rPr lang="es-AR" sz="3600" dirty="0">
                <a:solidFill>
                  <a:schemeClr val="bg1"/>
                </a:solidFill>
              </a:rPr>
              <a:t>Problema Algoritmo y Programa</a:t>
            </a:r>
          </a:p>
        </p:txBody>
      </p:sp>
      <p:sp>
        <p:nvSpPr>
          <p:cNvPr id="4" name="CuadroTexto 3">
            <a:extLst>
              <a:ext uri="{FF2B5EF4-FFF2-40B4-BE49-F238E27FC236}">
                <a16:creationId xmlns:a16="http://schemas.microsoft.com/office/drawing/2014/main" xmlns="" id="{58A408C4-3863-47B5-87B3-C8D0578EBB75}"/>
              </a:ext>
            </a:extLst>
          </p:cNvPr>
          <p:cNvSpPr txBox="1"/>
          <p:nvPr/>
        </p:nvSpPr>
        <p:spPr>
          <a:xfrm>
            <a:off x="522262" y="970812"/>
            <a:ext cx="6096000" cy="523220"/>
          </a:xfrm>
          <a:prstGeom prst="rect">
            <a:avLst/>
          </a:prstGeom>
          <a:noFill/>
        </p:spPr>
        <p:txBody>
          <a:bodyPr wrap="square">
            <a:spAutoFit/>
          </a:bodyPr>
          <a:lstStyle/>
          <a:p>
            <a:r>
              <a:rPr lang="es-MX" sz="2800" b="1" dirty="0">
                <a:solidFill>
                  <a:schemeClr val="bg1"/>
                </a:solidFill>
              </a:rPr>
              <a:t>Programa</a:t>
            </a:r>
            <a:endParaRPr lang="es-AR" sz="2800" dirty="0"/>
          </a:p>
        </p:txBody>
      </p:sp>
    </p:spTree>
    <p:extLst>
      <p:ext uri="{BB962C8B-B14F-4D97-AF65-F5344CB8AC3E}">
        <p14:creationId xmlns:p14="http://schemas.microsoft.com/office/powerpoint/2010/main" xmlns="" val="1232149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6831158" y="3094276"/>
            <a:ext cx="2608263" cy="707886"/>
          </a:xfrm>
          <a:prstGeom prst="rect">
            <a:avLst/>
          </a:prstGeom>
          <a:noFill/>
        </p:spPr>
        <p:txBody>
          <a:bodyPr wrap="square">
            <a:spAutoFit/>
          </a:bodyPr>
          <a:lstStyle/>
          <a:p>
            <a:r>
              <a:rPr lang="es-AR" sz="4000" dirty="0" err="1" smtClean="0">
                <a:solidFill>
                  <a:schemeClr val="bg1"/>
                </a:solidFill>
              </a:rPr>
              <a:t>Stage</a:t>
            </a:r>
            <a:r>
              <a:rPr lang="es-AR" sz="4000" dirty="0" smtClean="0">
                <a:solidFill>
                  <a:schemeClr val="bg1"/>
                </a:solidFill>
              </a:rPr>
              <a:t> 3</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166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9 DATA STRUCTURES QUOTES | A-Z Quotes"/>
          <p:cNvPicPr>
            <a:picLocks noChangeAspect="1" noChangeArrowheads="1"/>
          </p:cNvPicPr>
          <p:nvPr/>
        </p:nvPicPr>
        <p:blipFill>
          <a:blip r:embed="rId2"/>
          <a:srcRect/>
          <a:stretch>
            <a:fillRect/>
          </a:stretch>
        </p:blipFill>
        <p:spPr bwMode="auto">
          <a:xfrm>
            <a:off x="487924" y="829994"/>
            <a:ext cx="5555273" cy="2614246"/>
          </a:xfrm>
          <a:prstGeom prst="rect">
            <a:avLst/>
          </a:prstGeom>
          <a:noFill/>
        </p:spPr>
      </p:pic>
      <p:pic>
        <p:nvPicPr>
          <p:cNvPr id="1031" name="Picture 7" descr="Rob Pike quote: Data dominates. If you've chosen the right data structures  and..."/>
          <p:cNvPicPr>
            <a:picLocks noChangeAspect="1" noChangeArrowheads="1"/>
          </p:cNvPicPr>
          <p:nvPr/>
        </p:nvPicPr>
        <p:blipFill>
          <a:blip r:embed="rId3"/>
          <a:srcRect/>
          <a:stretch>
            <a:fillRect/>
          </a:stretch>
        </p:blipFill>
        <p:spPr bwMode="auto">
          <a:xfrm>
            <a:off x="6317225" y="984737"/>
            <a:ext cx="5465589" cy="2572042"/>
          </a:xfrm>
          <a:prstGeom prst="rect">
            <a:avLst/>
          </a:prstGeom>
          <a:noFill/>
        </p:spPr>
      </p:pic>
      <p:pic>
        <p:nvPicPr>
          <p:cNvPr id="1033" name="Picture 9" descr="Fred Brooks quote: The programmer's primary weapon in the never-ending  battle against slow..."/>
          <p:cNvPicPr>
            <a:picLocks noChangeAspect="1" noChangeArrowheads="1"/>
          </p:cNvPicPr>
          <p:nvPr/>
        </p:nvPicPr>
        <p:blipFill>
          <a:blip r:embed="rId4"/>
          <a:srcRect/>
          <a:stretch>
            <a:fillRect/>
          </a:stretch>
        </p:blipFill>
        <p:spPr bwMode="auto">
          <a:xfrm>
            <a:off x="886265" y="3841743"/>
            <a:ext cx="5283542" cy="2486373"/>
          </a:xfrm>
          <a:prstGeom prst="rect">
            <a:avLst/>
          </a:prstGeom>
          <a:noFill/>
        </p:spPr>
      </p:pic>
      <p:pic>
        <p:nvPicPr>
          <p:cNvPr id="1035" name="Picture 11" descr="https://miro.medium.com/max/700/1*9FamdLBX9v4XTTANCGDY0A.jpeg"/>
          <p:cNvPicPr>
            <a:picLocks noChangeAspect="1" noChangeArrowheads="1"/>
          </p:cNvPicPr>
          <p:nvPr/>
        </p:nvPicPr>
        <p:blipFill>
          <a:blip r:embed="rId5"/>
          <a:srcRect/>
          <a:stretch>
            <a:fillRect/>
          </a:stretch>
        </p:blipFill>
        <p:spPr bwMode="auto">
          <a:xfrm>
            <a:off x="6457071" y="4013884"/>
            <a:ext cx="5411372" cy="2543346"/>
          </a:xfrm>
          <a:prstGeom prst="rect">
            <a:avLst/>
          </a:prstGeom>
          <a:noFill/>
        </p:spPr>
      </p:pic>
      <p:sp>
        <p:nvSpPr>
          <p:cNvPr id="10" name="9 Rectángulo"/>
          <p:cNvSpPr/>
          <p:nvPr/>
        </p:nvSpPr>
        <p:spPr>
          <a:xfrm>
            <a:off x="6587321" y="261983"/>
            <a:ext cx="4951868" cy="461665"/>
          </a:xfrm>
          <a:prstGeom prst="rect">
            <a:avLst/>
          </a:prstGeom>
        </p:spPr>
        <p:txBody>
          <a:bodyPr wrap="none">
            <a:spAutoFit/>
          </a:bodyPr>
          <a:lstStyle/>
          <a:p>
            <a:r>
              <a:rPr lang="es-ES" sz="2400" dirty="0" err="1">
                <a:solidFill>
                  <a:schemeClr val="bg1"/>
                </a:solidFill>
              </a:rPr>
              <a:t>Algorithm</a:t>
            </a:r>
            <a:r>
              <a:rPr lang="es-ES" sz="2400" dirty="0">
                <a:solidFill>
                  <a:schemeClr val="bg1"/>
                </a:solidFill>
              </a:rPr>
              <a:t> and data </a:t>
            </a:r>
            <a:r>
              <a:rPr lang="es-ES" sz="2400" dirty="0" err="1">
                <a:solidFill>
                  <a:schemeClr val="bg1"/>
                </a:solidFill>
              </a:rPr>
              <a:t>structures</a:t>
            </a:r>
            <a:r>
              <a:rPr lang="es-ES" sz="2400" dirty="0">
                <a:solidFill>
                  <a:schemeClr val="bg1"/>
                </a:solidFill>
              </a:rPr>
              <a:t> </a:t>
            </a:r>
            <a:r>
              <a:rPr lang="es-ES" sz="2400" dirty="0" err="1">
                <a:solidFill>
                  <a:schemeClr val="bg1"/>
                </a:solidFill>
              </a:rPr>
              <a:t>phrases</a:t>
            </a:r>
            <a:endParaRPr lang="es-ES" sz="2400"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687406DF-68D8-4E3D-AA66-87B7C29EE2F8}"/>
              </a:ext>
            </a:extLst>
          </p:cNvPr>
          <p:cNvSpPr txBox="1"/>
          <p:nvPr/>
        </p:nvSpPr>
        <p:spPr>
          <a:xfrm>
            <a:off x="2085474" y="2665725"/>
            <a:ext cx="8935452" cy="1323439"/>
          </a:xfrm>
          <a:prstGeom prst="rect">
            <a:avLst/>
          </a:prstGeom>
          <a:noFill/>
        </p:spPr>
        <p:txBody>
          <a:bodyPr wrap="square">
            <a:spAutoFit/>
          </a:bodyPr>
          <a:lstStyle/>
          <a:p>
            <a:pPr algn="r"/>
            <a:r>
              <a:rPr lang="es-AR" sz="4000" dirty="0">
                <a:solidFill>
                  <a:schemeClr val="bg1"/>
                </a:solidFill>
              </a:rPr>
              <a:t>ENFOQUE PARA RESOLVER PROBLEMAS DE DISEÑO DE ALGORITMOS</a:t>
            </a:r>
          </a:p>
        </p:txBody>
      </p:sp>
      <p:cxnSp>
        <p:nvCxnSpPr>
          <p:cNvPr id="3" name="Conector recto 2">
            <a:extLst>
              <a:ext uri="{FF2B5EF4-FFF2-40B4-BE49-F238E27FC236}">
                <a16:creationId xmlns:a16="http://schemas.microsoft.com/office/drawing/2014/main" xmlns="" id="{3574BA8D-2262-462F-87E1-BE5DFAC7B0C7}"/>
              </a:ext>
            </a:extLst>
          </p:cNvPr>
          <p:cNvCxnSpPr/>
          <p:nvPr/>
        </p:nvCxnSpPr>
        <p:spPr>
          <a:xfrm>
            <a:off x="5582652" y="3989164"/>
            <a:ext cx="64970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4918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9B4E01E8-5F7D-4170-8814-D4841F225E0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7" name="CuadroTexto 6">
            <a:extLst>
              <a:ext uri="{FF2B5EF4-FFF2-40B4-BE49-F238E27FC236}">
                <a16:creationId xmlns:a16="http://schemas.microsoft.com/office/drawing/2014/main" xmlns="" id="{1383741D-EA56-456F-8090-13E2231CF8A2}"/>
              </a:ext>
            </a:extLst>
          </p:cNvPr>
          <p:cNvSpPr txBox="1"/>
          <p:nvPr/>
        </p:nvSpPr>
        <p:spPr>
          <a:xfrm>
            <a:off x="1107830" y="1431613"/>
            <a:ext cx="6098344" cy="3693319"/>
          </a:xfrm>
          <a:prstGeom prst="rect">
            <a:avLst/>
          </a:prstGeom>
          <a:noFill/>
        </p:spPr>
        <p:txBody>
          <a:bodyPr wrap="square">
            <a:spAutoFit/>
          </a:bodyPr>
          <a:lstStyle/>
          <a:p>
            <a:r>
              <a:rPr lang="es-AR" b="1" dirty="0">
                <a:solidFill>
                  <a:schemeClr val="bg1"/>
                </a:solidFill>
              </a:rPr>
              <a:t>Introducción</a:t>
            </a:r>
            <a:r>
              <a:rPr lang="es-AR" dirty="0">
                <a:solidFill>
                  <a:schemeClr val="bg1"/>
                </a:solidFill>
              </a:rPr>
              <a:t> Conocer los conocimientos teóricos del algoritmo es fundamental, pero no suficiente. Debe tener un enfoque sistemático para resolver un problema. Nuestro enfoque es fundamentalmente diferente para resolver cualquier cuestión de diseño de algoritmos. Seguiremos un enfoque sistemático de cinco pasos para llegar a nuestra solución.. Los cinco pasos para resolver preguntas de diseño de algoritmos son: </a:t>
            </a:r>
            <a:br>
              <a:rPr lang="es-AR" dirty="0">
                <a:solidFill>
                  <a:schemeClr val="bg1"/>
                </a:solidFill>
              </a:rPr>
            </a:br>
            <a:endParaRPr lang="es-AR" dirty="0">
              <a:solidFill>
                <a:schemeClr val="bg1"/>
              </a:solidFill>
            </a:endParaRPr>
          </a:p>
          <a:p>
            <a:pPr marL="342900" indent="-342900">
              <a:buAutoNum type="arabicPeriod"/>
            </a:pPr>
            <a:r>
              <a:rPr lang="es-AR" dirty="0">
                <a:solidFill>
                  <a:schemeClr val="bg1"/>
                </a:solidFill>
              </a:rPr>
              <a:t>Restricciones </a:t>
            </a:r>
          </a:p>
          <a:p>
            <a:pPr marL="342900" indent="-342900">
              <a:buAutoNum type="arabicPeriod"/>
            </a:pPr>
            <a:r>
              <a:rPr lang="es-AR" dirty="0" smtClean="0">
                <a:solidFill>
                  <a:schemeClr val="bg1"/>
                </a:solidFill>
              </a:rPr>
              <a:t>Generación </a:t>
            </a:r>
            <a:r>
              <a:rPr lang="es-AR" dirty="0">
                <a:solidFill>
                  <a:schemeClr val="bg1"/>
                </a:solidFill>
              </a:rPr>
              <a:t>de ideas </a:t>
            </a:r>
          </a:p>
          <a:p>
            <a:pPr marL="342900" indent="-342900">
              <a:buAutoNum type="arabicPeriod"/>
            </a:pPr>
            <a:r>
              <a:rPr lang="es-AR" dirty="0">
                <a:solidFill>
                  <a:schemeClr val="bg1"/>
                </a:solidFill>
              </a:rPr>
              <a:t>Complejidades </a:t>
            </a:r>
          </a:p>
          <a:p>
            <a:pPr marL="342900" indent="-342900">
              <a:buAutoNum type="arabicPeriod"/>
            </a:pPr>
            <a:r>
              <a:rPr lang="es-AR" dirty="0">
                <a:solidFill>
                  <a:schemeClr val="bg1"/>
                </a:solidFill>
              </a:rPr>
              <a:t>Codificación </a:t>
            </a:r>
          </a:p>
          <a:p>
            <a:pPr marL="342900" indent="-342900">
              <a:buAutoNum type="arabicPeriod"/>
            </a:pPr>
            <a:r>
              <a:rPr lang="es-AR" dirty="0">
                <a:solidFill>
                  <a:schemeClr val="bg1"/>
                </a:solidFill>
              </a:rPr>
              <a:t>Prueba</a:t>
            </a:r>
          </a:p>
        </p:txBody>
      </p:sp>
    </p:spTree>
    <p:extLst>
      <p:ext uri="{BB962C8B-B14F-4D97-AF65-F5344CB8AC3E}">
        <p14:creationId xmlns:p14="http://schemas.microsoft.com/office/powerpoint/2010/main" xmlns="" val="2429060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6" name="CuadroTexto 5">
            <a:extLst>
              <a:ext uri="{FF2B5EF4-FFF2-40B4-BE49-F238E27FC236}">
                <a16:creationId xmlns:a16="http://schemas.microsoft.com/office/drawing/2014/main" xmlns="" id="{C71F7983-7365-4254-871D-CF8260B87789}"/>
              </a:ext>
            </a:extLst>
          </p:cNvPr>
          <p:cNvSpPr txBox="1"/>
          <p:nvPr/>
        </p:nvSpPr>
        <p:spPr>
          <a:xfrm>
            <a:off x="495300" y="1568451"/>
            <a:ext cx="11201401" cy="3416320"/>
          </a:xfrm>
          <a:prstGeom prst="rect">
            <a:avLst/>
          </a:prstGeom>
          <a:noFill/>
        </p:spPr>
        <p:txBody>
          <a:bodyPr wrap="square">
            <a:spAutoFit/>
          </a:bodyPr>
          <a:lstStyle/>
          <a:p>
            <a:r>
              <a:rPr lang="es-AR" dirty="0">
                <a:solidFill>
                  <a:schemeClr val="bg1"/>
                </a:solidFill>
              </a:rPr>
              <a:t>Restricciones Resolver una pregunta técnica no se trata solo de conocer los algoritmos y diseñar un buen sistema de software. El entrevistador quiere saber cómo te acercas a un problema determinado. ¿Pueden las personas cometer errores, ya que no hacen preguntas aclaratorias sobre un problema determinado? Asumen muchas cosas y comienzan a trabajar con eso. Faltan muchos datos que debe recopilar de su entrevistador antes de comenzar a resolver un problema. En este paso, capturará todas las limitaciones del problema. </a:t>
            </a:r>
            <a:r>
              <a:rPr lang="es-AR" b="1" i="1" dirty="0" smtClean="0">
                <a:solidFill>
                  <a:schemeClr val="bg1"/>
                </a:solidFill>
              </a:rPr>
              <a:t>Nunca </a:t>
            </a:r>
            <a:r>
              <a:rPr lang="es-AR" b="1" i="1" dirty="0">
                <a:solidFill>
                  <a:schemeClr val="bg1"/>
                </a:solidFill>
              </a:rPr>
              <a:t>deberíamos intentar resolver un problema que no esté completamente definido</a:t>
            </a:r>
            <a:r>
              <a:rPr lang="es-AR" dirty="0">
                <a:solidFill>
                  <a:schemeClr val="bg1"/>
                </a:solidFill>
              </a:rPr>
              <a:t>. </a:t>
            </a:r>
            <a:r>
              <a:rPr lang="es-AR" dirty="0" smtClean="0">
                <a:solidFill>
                  <a:schemeClr val="bg1"/>
                </a:solidFill>
              </a:rPr>
              <a:t>Las </a:t>
            </a:r>
            <a:r>
              <a:rPr lang="es-AR" dirty="0">
                <a:solidFill>
                  <a:schemeClr val="bg1"/>
                </a:solidFill>
              </a:rPr>
              <a:t>preguntas de la entrevista no son como un examen en el que todos los detalles sobre un problema están bien definidos. En la entrevista, el entrevistador espera que usted haga preguntas y aclare el problema. Por ejemplo: cuando el enunciado del problema dice que escribe un algoritmo para ordenar números. </a:t>
            </a:r>
            <a:r>
              <a:rPr lang="es-AR" dirty="0" smtClean="0">
                <a:solidFill>
                  <a:schemeClr val="bg1"/>
                </a:solidFill>
              </a:rPr>
              <a:t>La </a:t>
            </a:r>
            <a:r>
              <a:rPr lang="es-AR" dirty="0">
                <a:solidFill>
                  <a:schemeClr val="bg1"/>
                </a:solidFill>
              </a:rPr>
              <a:t>primera información que necesita capturar es cuál es el rey de los datos. Supongamos que el entrevistador responde con la respuesta Entero. La segunda información que necesita para saber cuál es el tamaño de los datos. Su algoritmo difiere si el tamaño de los datos de entrada es 100 enteros o mil millones de enteros</a:t>
            </a:r>
            <a:r>
              <a:rPr lang="es-AR" dirty="0" smtClean="0">
                <a:solidFill>
                  <a:schemeClr val="bg1"/>
                </a:solidFill>
              </a:rPr>
              <a:t>.</a:t>
            </a:r>
            <a:br>
              <a:rPr lang="es-AR" dirty="0" smtClean="0">
                <a:solidFill>
                  <a:schemeClr val="bg1"/>
                </a:solidFill>
              </a:rPr>
            </a:br>
            <a:endParaRPr lang="es-AR" dirty="0" smtClean="0">
              <a:solidFill>
                <a:schemeClr val="bg1"/>
              </a:solidFill>
            </a:endParaRPr>
          </a:p>
        </p:txBody>
      </p:sp>
      <p:sp>
        <p:nvSpPr>
          <p:cNvPr id="8"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1. Restricciones</a:t>
            </a:r>
            <a:endParaRPr lang="es-AR" sz="2800" dirty="0"/>
          </a:p>
        </p:txBody>
      </p:sp>
    </p:spTree>
    <p:extLst>
      <p:ext uri="{BB962C8B-B14F-4D97-AF65-F5344CB8AC3E}">
        <p14:creationId xmlns:p14="http://schemas.microsoft.com/office/powerpoint/2010/main" xmlns="" val="4207755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6" name="CuadroTexto 5">
            <a:extLst>
              <a:ext uri="{FF2B5EF4-FFF2-40B4-BE49-F238E27FC236}">
                <a16:creationId xmlns:a16="http://schemas.microsoft.com/office/drawing/2014/main" xmlns="" id="{C71F7983-7365-4254-871D-CF8260B87789}"/>
              </a:ext>
            </a:extLst>
          </p:cNvPr>
          <p:cNvSpPr txBox="1"/>
          <p:nvPr/>
        </p:nvSpPr>
        <p:spPr>
          <a:xfrm>
            <a:off x="1128360" y="1717493"/>
            <a:ext cx="11201401" cy="4616648"/>
          </a:xfrm>
          <a:prstGeom prst="rect">
            <a:avLst/>
          </a:prstGeom>
          <a:noFill/>
        </p:spPr>
        <p:txBody>
          <a:bodyPr wrap="square">
            <a:spAutoFit/>
          </a:bodyPr>
          <a:lstStyle/>
          <a:p>
            <a:r>
              <a:rPr lang="es-AR" sz="1400" dirty="0" smtClean="0">
                <a:solidFill>
                  <a:schemeClr val="bg1"/>
                </a:solidFill>
              </a:rPr>
              <a:t>Directriz básica para las restricciones para una matriz de números:</a:t>
            </a:r>
          </a:p>
          <a:p>
            <a:r>
              <a:rPr lang="es-AR" sz="1400" dirty="0" smtClean="0">
                <a:solidFill>
                  <a:schemeClr val="bg1"/>
                </a:solidFill>
              </a:rPr>
              <a:t>1. ¿Cuántos elementos hay en la matriz?</a:t>
            </a:r>
          </a:p>
          <a:p>
            <a:r>
              <a:rPr lang="es-AR" sz="1400" dirty="0" smtClean="0">
                <a:solidFill>
                  <a:schemeClr val="bg1"/>
                </a:solidFill>
              </a:rPr>
              <a:t>2. ¿Cuál es el rango de valor en cada elemento? ¿Cuál es el valor mínimo y máximo?</a:t>
            </a:r>
          </a:p>
          <a:p>
            <a:r>
              <a:rPr lang="es-AR" sz="1400" dirty="0" smtClean="0">
                <a:solidFill>
                  <a:schemeClr val="bg1"/>
                </a:solidFill>
              </a:rPr>
              <a:t>3. ¿Cuál es el tipo de datos en cada elemento, si es un número entero o un punto flotante?</a:t>
            </a:r>
          </a:p>
          <a:p>
            <a:r>
              <a:rPr lang="es-AR" sz="1400" dirty="0" smtClean="0">
                <a:solidFill>
                  <a:schemeClr val="bg1"/>
                </a:solidFill>
              </a:rPr>
              <a:t>4. ¿La matriz contiene datos únicos o no?</a:t>
            </a:r>
          </a:p>
          <a:p>
            <a:r>
              <a:rPr lang="es-AR" sz="1400" dirty="0" smtClean="0">
                <a:solidFill>
                  <a:schemeClr val="bg1"/>
                </a:solidFill>
              </a:rPr>
              <a:t/>
            </a:r>
            <a:br>
              <a:rPr lang="es-AR" sz="1400" dirty="0" smtClean="0">
                <a:solidFill>
                  <a:schemeClr val="bg1"/>
                </a:solidFill>
              </a:rPr>
            </a:br>
            <a:r>
              <a:rPr lang="es-AR" sz="1400" dirty="0" smtClean="0">
                <a:solidFill>
                  <a:schemeClr val="bg1"/>
                </a:solidFill>
              </a:rPr>
              <a:t>Directriz </a:t>
            </a:r>
            <a:r>
              <a:rPr lang="es-AR" sz="1400" dirty="0">
                <a:solidFill>
                  <a:schemeClr val="bg1"/>
                </a:solidFill>
              </a:rPr>
              <a:t>básica para las restricciones para una matriz de cadenas</a:t>
            </a:r>
            <a:r>
              <a:rPr lang="es-AR" sz="1400" dirty="0" smtClean="0">
                <a:solidFill>
                  <a:schemeClr val="bg1"/>
                </a:solidFill>
              </a:rPr>
              <a:t>:</a:t>
            </a:r>
            <a:br>
              <a:rPr lang="es-AR" sz="1400" dirty="0" smtClean="0">
                <a:solidFill>
                  <a:schemeClr val="bg1"/>
                </a:solidFill>
              </a:rPr>
            </a:br>
            <a:endParaRPr lang="es-AR" sz="1400" dirty="0">
              <a:solidFill>
                <a:schemeClr val="bg1"/>
              </a:solidFill>
            </a:endParaRPr>
          </a:p>
          <a:p>
            <a:r>
              <a:rPr lang="es-AR" sz="1400" dirty="0">
                <a:solidFill>
                  <a:schemeClr val="bg1"/>
                </a:solidFill>
              </a:rPr>
              <a:t>1. ¿Cuántos elementos hay en la matriz?</a:t>
            </a:r>
          </a:p>
          <a:p>
            <a:r>
              <a:rPr lang="es-AR" sz="1400" dirty="0">
                <a:solidFill>
                  <a:schemeClr val="bg1"/>
                </a:solidFill>
              </a:rPr>
              <a:t>2. ¿Cuál es la longitud de cada cuerda? </a:t>
            </a:r>
            <a:r>
              <a:rPr lang="es-AR" sz="1400" dirty="0" smtClean="0">
                <a:solidFill>
                  <a:schemeClr val="bg1"/>
                </a:solidFill>
              </a:rPr>
              <a:t>¿Cuál </a:t>
            </a:r>
            <a:r>
              <a:rPr lang="es-AR" sz="1400" dirty="0">
                <a:solidFill>
                  <a:schemeClr val="bg1"/>
                </a:solidFill>
              </a:rPr>
              <a:t>es la longitud mínima y máxima?</a:t>
            </a:r>
          </a:p>
          <a:p>
            <a:r>
              <a:rPr lang="es-AR" sz="1400" dirty="0">
                <a:solidFill>
                  <a:schemeClr val="bg1"/>
                </a:solidFill>
              </a:rPr>
              <a:t>3. ¿La matriz contiene datos únicos o no</a:t>
            </a:r>
            <a:r>
              <a:rPr lang="es-AR" sz="1400" dirty="0" smtClean="0">
                <a:solidFill>
                  <a:schemeClr val="bg1"/>
                </a:solidFill>
              </a:rPr>
              <a:t>?</a:t>
            </a:r>
            <a:br>
              <a:rPr lang="es-AR" sz="1400" dirty="0" smtClean="0">
                <a:solidFill>
                  <a:schemeClr val="bg1"/>
                </a:solidFill>
              </a:rPr>
            </a:br>
            <a:endParaRPr lang="es-AR" sz="1400" dirty="0">
              <a:solidFill>
                <a:schemeClr val="bg1"/>
              </a:solidFill>
            </a:endParaRPr>
          </a:p>
          <a:p>
            <a:r>
              <a:rPr lang="es-AR" sz="1400" dirty="0">
                <a:solidFill>
                  <a:schemeClr val="bg1"/>
                </a:solidFill>
              </a:rPr>
              <a:t>Directriz básica para las restricciones de un </a:t>
            </a:r>
            <a:r>
              <a:rPr lang="es-AR" sz="1400" dirty="0" smtClean="0">
                <a:solidFill>
                  <a:schemeClr val="bg1"/>
                </a:solidFill>
              </a:rPr>
              <a:t>gráfico</a:t>
            </a:r>
            <a:br>
              <a:rPr lang="es-AR" sz="1400" dirty="0" smtClean="0">
                <a:solidFill>
                  <a:schemeClr val="bg1"/>
                </a:solidFill>
              </a:rPr>
            </a:br>
            <a:endParaRPr lang="es-AR" sz="1400" dirty="0">
              <a:solidFill>
                <a:schemeClr val="bg1"/>
              </a:solidFill>
            </a:endParaRPr>
          </a:p>
          <a:p>
            <a:r>
              <a:rPr lang="es-AR" sz="1400" dirty="0">
                <a:solidFill>
                  <a:schemeClr val="bg1"/>
                </a:solidFill>
              </a:rPr>
              <a:t>1. ¿Cuántos nodos hay en el gráfico?</a:t>
            </a:r>
          </a:p>
          <a:p>
            <a:r>
              <a:rPr lang="es-AR" sz="1400" dirty="0">
                <a:solidFill>
                  <a:schemeClr val="bg1"/>
                </a:solidFill>
              </a:rPr>
              <a:t>2. ¿Cuántas aristas hay en la gráfica?</a:t>
            </a:r>
          </a:p>
          <a:p>
            <a:r>
              <a:rPr lang="es-AR" sz="1400" dirty="0">
                <a:solidFill>
                  <a:schemeClr val="bg1"/>
                </a:solidFill>
              </a:rPr>
              <a:t>3. ¿Es un gráfico ponderado? ¿Cuál es el rango de pesos?</a:t>
            </a:r>
          </a:p>
          <a:p>
            <a:r>
              <a:rPr lang="es-AR" sz="1400" dirty="0">
                <a:solidFill>
                  <a:schemeClr val="bg1"/>
                </a:solidFill>
              </a:rPr>
              <a:t>4. ¿El gráfico está dirigido o no dirigido?</a:t>
            </a:r>
          </a:p>
          <a:p>
            <a:r>
              <a:rPr lang="es-AR" sz="1400" dirty="0">
                <a:solidFill>
                  <a:schemeClr val="bg1"/>
                </a:solidFill>
              </a:rPr>
              <a:t>5. ¿Hay un bucle en la gráfica?</a:t>
            </a:r>
          </a:p>
          <a:p>
            <a:r>
              <a:rPr lang="es-AR" sz="1400" dirty="0">
                <a:solidFill>
                  <a:schemeClr val="bg1"/>
                </a:solidFill>
              </a:rPr>
              <a:t>6. ¿Hay un ciclo de suma negativa en la gráfica?</a:t>
            </a:r>
          </a:p>
          <a:p>
            <a:r>
              <a:rPr lang="es-AR" sz="1400" dirty="0">
                <a:solidFill>
                  <a:schemeClr val="bg1"/>
                </a:solidFill>
              </a:rPr>
              <a:t>7. ¿El gráfico tiene bucles automáticos</a:t>
            </a:r>
            <a:r>
              <a:rPr lang="es-AR" sz="1400" dirty="0" smtClean="0">
                <a:solidFill>
                  <a:schemeClr val="bg1"/>
                </a:solidFill>
              </a:rPr>
              <a:t>?</a:t>
            </a:r>
          </a:p>
        </p:txBody>
      </p:sp>
      <p:sp>
        <p:nvSpPr>
          <p:cNvPr id="8"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1. Restricciones</a:t>
            </a:r>
            <a:endParaRPr lang="es-AR" sz="2800" dirty="0"/>
          </a:p>
        </p:txBody>
      </p:sp>
    </p:spTree>
    <p:extLst>
      <p:ext uri="{BB962C8B-B14F-4D97-AF65-F5344CB8AC3E}">
        <p14:creationId xmlns:p14="http://schemas.microsoft.com/office/powerpoint/2010/main" xmlns="" val="4256702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5" name="CuadroTexto 4">
            <a:extLst>
              <a:ext uri="{FF2B5EF4-FFF2-40B4-BE49-F238E27FC236}">
                <a16:creationId xmlns:a16="http://schemas.microsoft.com/office/drawing/2014/main" xmlns="" id="{AC770E25-CA75-4DD6-B25B-53A457B6054F}"/>
              </a:ext>
            </a:extLst>
          </p:cNvPr>
          <p:cNvSpPr txBox="1"/>
          <p:nvPr/>
        </p:nvSpPr>
        <p:spPr>
          <a:xfrm>
            <a:off x="495299" y="1760715"/>
            <a:ext cx="10705514" cy="3293209"/>
          </a:xfrm>
          <a:prstGeom prst="rect">
            <a:avLst/>
          </a:prstGeom>
          <a:noFill/>
        </p:spPr>
        <p:txBody>
          <a:bodyPr wrap="square">
            <a:spAutoFit/>
          </a:bodyPr>
          <a:lstStyle/>
          <a:p>
            <a:r>
              <a:rPr lang="es-AR" sz="1600" b="1" dirty="0">
                <a:solidFill>
                  <a:schemeClr val="bg1"/>
                </a:solidFill>
              </a:rPr>
              <a:t>Generación de </a:t>
            </a:r>
            <a:r>
              <a:rPr lang="es-AR" sz="1600" b="1" dirty="0" smtClean="0">
                <a:solidFill>
                  <a:schemeClr val="bg1"/>
                </a:solidFill>
              </a:rPr>
              <a:t>ideas</a:t>
            </a:r>
            <a:r>
              <a:rPr lang="es-AR" sz="1600" dirty="0" smtClean="0">
                <a:solidFill>
                  <a:schemeClr val="bg1"/>
                </a:solidFill>
              </a:rPr>
              <a:t>. Por supuesto, es </a:t>
            </a:r>
            <a:r>
              <a:rPr lang="es-AR" sz="1600" dirty="0">
                <a:solidFill>
                  <a:schemeClr val="bg1"/>
                </a:solidFill>
              </a:rPr>
              <a:t>imposible cubrir todas las preguntas ya que cada día se crean nuevas. Por lo tanto, debemos saber cómo manejar nuevos problemas. Incluso si conoce la solución de un problema solicitado por el entrevistador, también debe tener una conversación con el entrevistador y llegar a la solución. También debe analizar el problema porque el entrevistador puede modificar un poco una pregunta y el enfoque para resolverlo variará. Bueno, ¿cómo solucionar un nuevo problema? La solución a este problema es que necesitas hacer mucha práctica y cuanto más practiques, más podrás resolver cualquier pregunta nueva que se te presente. Cuando haya resuelto suficientes problemas, podrá ver un patrón en las preguntas y podrá resolver nuevos problemas fácilmente. A continuación se muestra la estrategia que debe seguir para resolver un problema desconocido: </a:t>
            </a:r>
            <a:r>
              <a:rPr lang="es-AR" sz="1600" dirty="0" smtClean="0">
                <a:solidFill>
                  <a:schemeClr val="bg1"/>
                </a:solidFill>
              </a:rPr>
              <a:t/>
            </a:r>
            <a:br>
              <a:rPr lang="es-AR" sz="1600" dirty="0" smtClean="0">
                <a:solidFill>
                  <a:schemeClr val="bg1"/>
                </a:solidFill>
              </a:rPr>
            </a:br>
            <a:r>
              <a:rPr lang="es-AR" sz="1600" dirty="0" smtClean="0">
                <a:solidFill>
                  <a:schemeClr val="bg1"/>
                </a:solidFill>
              </a:rPr>
              <a:t/>
            </a:r>
            <a:br>
              <a:rPr lang="es-AR" sz="1600" dirty="0" smtClean="0">
                <a:solidFill>
                  <a:schemeClr val="bg1"/>
                </a:solidFill>
              </a:rPr>
            </a:br>
            <a:r>
              <a:rPr lang="es-AR" sz="1600" dirty="0" smtClean="0">
                <a:solidFill>
                  <a:schemeClr val="bg1"/>
                </a:solidFill>
              </a:rPr>
              <a:t>1</a:t>
            </a:r>
            <a:r>
              <a:rPr lang="es-AR" sz="1600" dirty="0">
                <a:solidFill>
                  <a:schemeClr val="bg1"/>
                </a:solidFill>
              </a:rPr>
              <a:t>. Intente simplificar la tarea en cuestión. </a:t>
            </a:r>
            <a:r>
              <a:rPr lang="es-AR" sz="1600" dirty="0" smtClean="0">
                <a:solidFill>
                  <a:schemeClr val="bg1"/>
                </a:solidFill>
              </a:rPr>
              <a:t/>
            </a:r>
            <a:br>
              <a:rPr lang="es-AR" sz="1600" dirty="0" smtClean="0">
                <a:solidFill>
                  <a:schemeClr val="bg1"/>
                </a:solidFill>
              </a:rPr>
            </a:br>
            <a:r>
              <a:rPr lang="es-AR" sz="1600" dirty="0" smtClean="0">
                <a:solidFill>
                  <a:schemeClr val="bg1"/>
                </a:solidFill>
              </a:rPr>
              <a:t>2</a:t>
            </a:r>
            <a:r>
              <a:rPr lang="es-AR" sz="1600" dirty="0">
                <a:solidFill>
                  <a:schemeClr val="bg1"/>
                </a:solidFill>
              </a:rPr>
              <a:t>. Pruebe algunos ejemplos. </a:t>
            </a:r>
            <a:r>
              <a:rPr lang="es-AR" sz="1600" dirty="0" smtClean="0">
                <a:solidFill>
                  <a:schemeClr val="bg1"/>
                </a:solidFill>
              </a:rPr>
              <a:t/>
            </a:r>
            <a:br>
              <a:rPr lang="es-AR" sz="1600" dirty="0" smtClean="0">
                <a:solidFill>
                  <a:schemeClr val="bg1"/>
                </a:solidFill>
              </a:rPr>
            </a:br>
            <a:r>
              <a:rPr lang="es-AR" sz="1600" dirty="0" smtClean="0">
                <a:solidFill>
                  <a:schemeClr val="bg1"/>
                </a:solidFill>
              </a:rPr>
              <a:t>3</a:t>
            </a:r>
            <a:r>
              <a:rPr lang="es-AR" sz="1600" dirty="0">
                <a:solidFill>
                  <a:schemeClr val="bg1"/>
                </a:solidFill>
              </a:rPr>
              <a:t>. Piense en una estructura de datos adecuada. </a:t>
            </a:r>
            <a:r>
              <a:rPr lang="es-AR" sz="1600" dirty="0" smtClean="0">
                <a:solidFill>
                  <a:schemeClr val="bg1"/>
                </a:solidFill>
              </a:rPr>
              <a:t/>
            </a:r>
            <a:br>
              <a:rPr lang="es-AR" sz="1600" dirty="0" smtClean="0">
                <a:solidFill>
                  <a:schemeClr val="bg1"/>
                </a:solidFill>
              </a:rPr>
            </a:br>
            <a:r>
              <a:rPr lang="es-AR" sz="1600" dirty="0" smtClean="0">
                <a:solidFill>
                  <a:schemeClr val="bg1"/>
                </a:solidFill>
              </a:rPr>
              <a:t>4</a:t>
            </a:r>
            <a:r>
              <a:rPr lang="es-AR" sz="1600" dirty="0">
                <a:solidFill>
                  <a:schemeClr val="bg1"/>
                </a:solidFill>
              </a:rPr>
              <a:t>. Piense en problemas similares que ya haya resuelto.</a:t>
            </a:r>
          </a:p>
        </p:txBody>
      </p:sp>
      <p:sp>
        <p:nvSpPr>
          <p:cNvPr id="7"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2. Generación de Ideas</a:t>
            </a:r>
            <a:endParaRPr lang="es-AR" sz="2800" dirty="0"/>
          </a:p>
        </p:txBody>
      </p:sp>
    </p:spTree>
    <p:extLst>
      <p:ext uri="{BB962C8B-B14F-4D97-AF65-F5344CB8AC3E}">
        <p14:creationId xmlns:p14="http://schemas.microsoft.com/office/powerpoint/2010/main" xmlns="" val="296553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6" name="CuadroTexto 5">
            <a:extLst>
              <a:ext uri="{FF2B5EF4-FFF2-40B4-BE49-F238E27FC236}">
                <a16:creationId xmlns:a16="http://schemas.microsoft.com/office/drawing/2014/main" xmlns="" id="{AB71366B-A071-4ABC-9A2F-537A8A297597}"/>
              </a:ext>
            </a:extLst>
          </p:cNvPr>
          <p:cNvSpPr txBox="1"/>
          <p:nvPr/>
        </p:nvSpPr>
        <p:spPr>
          <a:xfrm>
            <a:off x="529883" y="1762215"/>
            <a:ext cx="11316872" cy="3539430"/>
          </a:xfrm>
          <a:prstGeom prst="rect">
            <a:avLst/>
          </a:prstGeom>
          <a:noFill/>
        </p:spPr>
        <p:txBody>
          <a:bodyPr wrap="square">
            <a:spAutoFit/>
          </a:bodyPr>
          <a:lstStyle/>
          <a:p>
            <a:r>
              <a:rPr lang="es-AR" sz="1600" b="1" dirty="0">
                <a:solidFill>
                  <a:schemeClr val="bg1"/>
                </a:solidFill>
              </a:rPr>
              <a:t>Prueba algunos </a:t>
            </a:r>
            <a:r>
              <a:rPr lang="es-AR" sz="1600" b="1" dirty="0" smtClean="0">
                <a:solidFill>
                  <a:schemeClr val="bg1"/>
                </a:solidFill>
              </a:rPr>
              <a:t>ejemplos</a:t>
            </a:r>
            <a:br>
              <a:rPr lang="es-AR" sz="1600" b="1" dirty="0" smtClean="0">
                <a:solidFill>
                  <a:schemeClr val="bg1"/>
                </a:solidFill>
              </a:rPr>
            </a:br>
            <a:r>
              <a:rPr lang="es-AR" sz="1600" dirty="0" smtClean="0">
                <a:solidFill>
                  <a:schemeClr val="bg1"/>
                </a:solidFill>
              </a:rPr>
              <a:t>En </a:t>
            </a:r>
            <a:r>
              <a:rPr lang="es-AR" sz="1600" dirty="0">
                <a:solidFill>
                  <a:schemeClr val="bg1"/>
                </a:solidFill>
              </a:rPr>
              <a:t>el mismo </a:t>
            </a:r>
            <a:r>
              <a:rPr lang="es-AR" sz="1600" dirty="0" smtClean="0">
                <a:solidFill>
                  <a:schemeClr val="bg1"/>
                </a:solidFill>
              </a:rPr>
              <a:t>problema, probar con varios ejemplos, </a:t>
            </a:r>
            <a:r>
              <a:rPr lang="es-AR" sz="1600" dirty="0">
                <a:solidFill>
                  <a:schemeClr val="bg1"/>
                </a:solidFill>
              </a:rPr>
              <a:t>entonces es posible que hayas llegado a la misma fórmula que tenemos</a:t>
            </a:r>
          </a:p>
          <a:p>
            <a:r>
              <a:rPr lang="es-AR" sz="1600" dirty="0" smtClean="0">
                <a:solidFill>
                  <a:schemeClr val="bg1"/>
                </a:solidFill>
              </a:rPr>
              <a:t>En </a:t>
            </a:r>
            <a:r>
              <a:rPr lang="es-AR" sz="1600" dirty="0">
                <a:solidFill>
                  <a:schemeClr val="bg1"/>
                </a:solidFill>
              </a:rPr>
              <a:t>algún momento, pensando en algunos ejemplos más, </a:t>
            </a:r>
            <a:r>
              <a:rPr lang="es-AR" sz="1600" dirty="0" smtClean="0">
                <a:solidFill>
                  <a:schemeClr val="bg1"/>
                </a:solidFill>
              </a:rPr>
              <a:t>intente resolver </a:t>
            </a:r>
            <a:r>
              <a:rPr lang="es-AR" sz="1600" dirty="0">
                <a:solidFill>
                  <a:schemeClr val="bg1"/>
                </a:solidFill>
              </a:rPr>
              <a:t>el problema en cuestión.</a:t>
            </a:r>
            <a:br>
              <a:rPr lang="es-AR" sz="1600" dirty="0">
                <a:solidFill>
                  <a:schemeClr val="bg1"/>
                </a:solidFill>
              </a:rPr>
            </a:br>
            <a:r>
              <a:rPr lang="es-AR" sz="1600" dirty="0">
                <a:solidFill>
                  <a:schemeClr val="bg1"/>
                </a:solidFill>
              </a:rPr>
              <a:t/>
            </a:r>
            <a:br>
              <a:rPr lang="es-AR" sz="1600" dirty="0">
                <a:solidFill>
                  <a:schemeClr val="bg1"/>
                </a:solidFill>
              </a:rPr>
            </a:br>
            <a:endParaRPr lang="es-AR" sz="1600" dirty="0">
              <a:solidFill>
                <a:schemeClr val="bg1"/>
              </a:solidFill>
            </a:endParaRPr>
          </a:p>
          <a:p>
            <a:r>
              <a:rPr lang="es-AR" sz="1600" b="1" dirty="0">
                <a:solidFill>
                  <a:schemeClr val="bg1"/>
                </a:solidFill>
              </a:rPr>
              <a:t>Piense en una estructura de datos adecuada</a:t>
            </a:r>
          </a:p>
          <a:p>
            <a:r>
              <a:rPr lang="es-AR" sz="1600" dirty="0">
                <a:solidFill>
                  <a:schemeClr val="bg1"/>
                </a:solidFill>
              </a:rPr>
              <a:t>Para algunos problemas, es sencillo qué estructura de datos será </a:t>
            </a:r>
            <a:r>
              <a:rPr lang="es-AR" sz="1600" dirty="0" smtClean="0">
                <a:solidFill>
                  <a:schemeClr val="bg1"/>
                </a:solidFill>
              </a:rPr>
              <a:t>más adecuado para ese problema. </a:t>
            </a:r>
            <a:r>
              <a:rPr lang="es-AR" sz="1600" dirty="0">
                <a:solidFill>
                  <a:schemeClr val="bg1"/>
                </a:solidFill>
              </a:rPr>
              <a:t>Por ejemplo, si tenemos un problema para encontrar min / </a:t>
            </a:r>
            <a:r>
              <a:rPr lang="es-AR" sz="1600" dirty="0" err="1">
                <a:solidFill>
                  <a:schemeClr val="bg1"/>
                </a:solidFill>
              </a:rPr>
              <a:t>max</a:t>
            </a:r>
            <a:r>
              <a:rPr lang="es-AR" sz="1600" dirty="0">
                <a:solidFill>
                  <a:schemeClr val="bg1"/>
                </a:solidFill>
              </a:rPr>
              <a:t> de algunos </a:t>
            </a:r>
            <a:r>
              <a:rPr lang="es-AR" sz="1600" dirty="0" smtClean="0">
                <a:solidFill>
                  <a:schemeClr val="bg1"/>
                </a:solidFill>
              </a:rPr>
              <a:t>valores dados , </a:t>
            </a:r>
            <a:r>
              <a:rPr lang="es-AR" sz="1600" dirty="0">
                <a:solidFill>
                  <a:schemeClr val="bg1"/>
                </a:solidFill>
              </a:rPr>
              <a:t>entonces </a:t>
            </a:r>
            <a:r>
              <a:rPr lang="es-AR" sz="1600" dirty="0" smtClean="0">
                <a:solidFill>
                  <a:schemeClr val="bg1"/>
                </a:solidFill>
              </a:rPr>
              <a:t>un </a:t>
            </a:r>
            <a:r>
              <a:rPr lang="es-AR" sz="1600" dirty="0" err="1" smtClean="0">
                <a:solidFill>
                  <a:schemeClr val="bg1"/>
                </a:solidFill>
              </a:rPr>
              <a:t>Array</a:t>
            </a:r>
            <a:r>
              <a:rPr lang="es-AR" sz="1600" dirty="0" smtClean="0">
                <a:solidFill>
                  <a:schemeClr val="bg1"/>
                </a:solidFill>
              </a:rPr>
              <a:t> probablemente es </a:t>
            </a:r>
            <a:r>
              <a:rPr lang="es-AR" sz="1600" dirty="0">
                <a:solidFill>
                  <a:schemeClr val="bg1"/>
                </a:solidFill>
              </a:rPr>
              <a:t>la estructura de datos que estamos buscando. </a:t>
            </a:r>
            <a:r>
              <a:rPr lang="es-AR" sz="1600" dirty="0" smtClean="0">
                <a:solidFill>
                  <a:schemeClr val="bg1"/>
                </a:solidFill>
              </a:rPr>
              <a:t>Por eso veremos una </a:t>
            </a:r>
            <a:r>
              <a:rPr lang="es-AR" sz="1600" dirty="0">
                <a:solidFill>
                  <a:schemeClr val="bg1"/>
                </a:solidFill>
              </a:rPr>
              <a:t>serie de estructuras de datos a lo largo de </a:t>
            </a:r>
            <a:r>
              <a:rPr lang="es-AR" sz="1600" dirty="0" smtClean="0">
                <a:solidFill>
                  <a:schemeClr val="bg1"/>
                </a:solidFill>
              </a:rPr>
              <a:t>este Tramo. </a:t>
            </a:r>
            <a:br>
              <a:rPr lang="es-AR" sz="1600" dirty="0" smtClean="0">
                <a:solidFill>
                  <a:schemeClr val="bg1"/>
                </a:solidFill>
              </a:rPr>
            </a:br>
            <a:r>
              <a:rPr lang="es-AR" sz="1600" dirty="0" smtClean="0">
                <a:solidFill>
                  <a:schemeClr val="bg1"/>
                </a:solidFill>
              </a:rPr>
              <a:t>Y </a:t>
            </a:r>
            <a:r>
              <a:rPr lang="es-AR" sz="1600" dirty="0">
                <a:solidFill>
                  <a:schemeClr val="bg1"/>
                </a:solidFill>
              </a:rPr>
              <a:t>tenemos que </a:t>
            </a:r>
            <a:r>
              <a:rPr lang="es-AR" sz="1600" dirty="0" smtClean="0">
                <a:solidFill>
                  <a:schemeClr val="bg1"/>
                </a:solidFill>
              </a:rPr>
              <a:t>averiguar qué </a:t>
            </a:r>
            <a:r>
              <a:rPr lang="es-AR" sz="1600" dirty="0">
                <a:solidFill>
                  <a:schemeClr val="bg1"/>
                </a:solidFill>
              </a:rPr>
              <a:t>estructura de datos se adaptará a nuestras necesidades.</a:t>
            </a:r>
          </a:p>
          <a:p>
            <a:endParaRPr lang="es-AR" sz="1600" dirty="0" smtClean="0">
              <a:solidFill>
                <a:schemeClr val="bg1"/>
              </a:solidFill>
            </a:endParaRPr>
          </a:p>
          <a:p>
            <a:r>
              <a:rPr lang="es-AR" sz="1600" dirty="0" smtClean="0">
                <a:solidFill>
                  <a:schemeClr val="bg1"/>
                </a:solidFill>
              </a:rPr>
              <a:t>Analicemos </a:t>
            </a:r>
            <a:r>
              <a:rPr lang="es-AR" sz="1600" dirty="0">
                <a:solidFill>
                  <a:schemeClr val="bg1"/>
                </a:solidFill>
              </a:rPr>
              <a:t>un problema: recibimos un flujo de datos en cualquier momento que </a:t>
            </a:r>
            <a:r>
              <a:rPr lang="es-AR" sz="1600" dirty="0" smtClean="0">
                <a:solidFill>
                  <a:schemeClr val="bg1"/>
                </a:solidFill>
              </a:rPr>
              <a:t>podamos, se </a:t>
            </a:r>
            <a:r>
              <a:rPr lang="es-AR" sz="1600" dirty="0">
                <a:solidFill>
                  <a:schemeClr val="bg1"/>
                </a:solidFill>
              </a:rPr>
              <a:t>nos pide que digamos el valor medio de los datos y tal vez se nos pueda pedir que </a:t>
            </a:r>
            <a:r>
              <a:rPr lang="es-AR" sz="1600" dirty="0" smtClean="0">
                <a:solidFill>
                  <a:schemeClr val="bg1"/>
                </a:solidFill>
              </a:rPr>
              <a:t>expliquemos datos medianos. Poder aplicar </a:t>
            </a:r>
            <a:r>
              <a:rPr lang="es-AR" sz="1600" dirty="0">
                <a:solidFill>
                  <a:schemeClr val="bg1"/>
                </a:solidFill>
              </a:rPr>
              <a:t>ambas soluciones para encontrar la solución del problema en </a:t>
            </a:r>
            <a:r>
              <a:rPr lang="es-AR" sz="1600" dirty="0" smtClean="0">
                <a:solidFill>
                  <a:schemeClr val="bg1"/>
                </a:solidFill>
              </a:rPr>
              <a:t>cuestión puede ser una tarea simple, pero para problemas mas complejos, deberemos conocer Nuevas Estructuras .</a:t>
            </a:r>
            <a:endParaRPr lang="es-AR" sz="1600" dirty="0">
              <a:solidFill>
                <a:schemeClr val="bg1"/>
              </a:solidFill>
            </a:endParaRPr>
          </a:p>
        </p:txBody>
      </p:sp>
      <p:sp>
        <p:nvSpPr>
          <p:cNvPr id="5"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2. Generación de Ideas</a:t>
            </a:r>
            <a:endParaRPr lang="es-AR" sz="2800" dirty="0"/>
          </a:p>
        </p:txBody>
      </p:sp>
    </p:spTree>
    <p:extLst>
      <p:ext uri="{BB962C8B-B14F-4D97-AF65-F5344CB8AC3E}">
        <p14:creationId xmlns:p14="http://schemas.microsoft.com/office/powerpoint/2010/main" xmlns="" val="2942475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6" name="CuadroTexto 5">
            <a:extLst>
              <a:ext uri="{FF2B5EF4-FFF2-40B4-BE49-F238E27FC236}">
                <a16:creationId xmlns:a16="http://schemas.microsoft.com/office/drawing/2014/main" xmlns="" id="{AB71366B-A071-4ABC-9A2F-537A8A297597}"/>
              </a:ext>
            </a:extLst>
          </p:cNvPr>
          <p:cNvSpPr txBox="1"/>
          <p:nvPr/>
        </p:nvSpPr>
        <p:spPr>
          <a:xfrm>
            <a:off x="543950" y="1734076"/>
            <a:ext cx="11316872" cy="3293209"/>
          </a:xfrm>
          <a:prstGeom prst="rect">
            <a:avLst/>
          </a:prstGeom>
          <a:noFill/>
        </p:spPr>
        <p:txBody>
          <a:bodyPr wrap="square">
            <a:spAutoFit/>
          </a:bodyPr>
          <a:lstStyle/>
          <a:p>
            <a:endParaRPr lang="es-AR" sz="1600" dirty="0">
              <a:solidFill>
                <a:schemeClr val="bg1"/>
              </a:solidFill>
            </a:endParaRPr>
          </a:p>
          <a:p>
            <a:r>
              <a:rPr lang="es-AR" sz="1600" b="1" dirty="0">
                <a:solidFill>
                  <a:schemeClr val="bg1"/>
                </a:solidFill>
              </a:rPr>
              <a:t>Piense en una estructura de datos </a:t>
            </a:r>
            <a:r>
              <a:rPr lang="es-AR" sz="1600" b="1" dirty="0" smtClean="0">
                <a:solidFill>
                  <a:schemeClr val="bg1"/>
                </a:solidFill>
              </a:rPr>
              <a:t>adecuada</a:t>
            </a:r>
            <a:br>
              <a:rPr lang="es-AR" sz="1600" b="1" dirty="0" smtClean="0">
                <a:solidFill>
                  <a:schemeClr val="bg1"/>
                </a:solidFill>
              </a:rPr>
            </a:br>
            <a:endParaRPr lang="es-AR" sz="1600" b="1" dirty="0">
              <a:solidFill>
                <a:schemeClr val="bg1"/>
              </a:solidFill>
            </a:endParaRPr>
          </a:p>
          <a:p>
            <a:r>
              <a:rPr lang="es-AR" sz="1600" dirty="0">
                <a:solidFill>
                  <a:schemeClr val="bg1"/>
                </a:solidFill>
              </a:rPr>
              <a:t>Podemos pensar en algún tipo de árbol, puede ser un árbol equilibrado donde la raíz es </a:t>
            </a:r>
            <a:r>
              <a:rPr lang="es-AR" sz="1600" dirty="0" smtClean="0">
                <a:solidFill>
                  <a:schemeClr val="bg1"/>
                </a:solidFill>
              </a:rPr>
              <a:t>la mediana</a:t>
            </a:r>
            <a:r>
              <a:rPr lang="es-AR" sz="1600" dirty="0">
                <a:solidFill>
                  <a:schemeClr val="bg1"/>
                </a:solidFill>
              </a:rPr>
              <a:t>. Espere, pero no es tan fácil asegurarse de que la raíz del árbol sea una mediana.</a:t>
            </a:r>
          </a:p>
          <a:p>
            <a:r>
              <a:rPr lang="es-AR" sz="1600" dirty="0" smtClean="0">
                <a:solidFill>
                  <a:schemeClr val="bg1"/>
                </a:solidFill>
              </a:rPr>
              <a:t>Podemos pensar en </a:t>
            </a:r>
            <a:r>
              <a:rPr lang="es-AR" sz="1600" dirty="0" smtClean="0">
                <a:solidFill>
                  <a:schemeClr val="bg1"/>
                </a:solidFill>
              </a:rPr>
              <a:t> Un  </a:t>
            </a:r>
            <a:r>
              <a:rPr lang="es-AR" sz="1600" dirty="0" err="1" smtClean="0">
                <a:solidFill>
                  <a:schemeClr val="bg1"/>
                </a:solidFill>
              </a:rPr>
              <a:t>Stack</a:t>
            </a:r>
            <a:r>
              <a:rPr lang="es-AR" sz="1600" dirty="0" smtClean="0">
                <a:solidFill>
                  <a:schemeClr val="bg1"/>
                </a:solidFill>
              </a:rPr>
              <a:t> (Pila) </a:t>
            </a:r>
            <a:r>
              <a:rPr lang="es-AR" sz="1600" dirty="0">
                <a:solidFill>
                  <a:schemeClr val="bg1"/>
                </a:solidFill>
              </a:rPr>
              <a:t>puede darnos un mínimo o un máximo para que no podamos obtener el resultado deseado.</a:t>
            </a:r>
          </a:p>
          <a:p>
            <a:r>
              <a:rPr lang="es-AR" sz="1600" dirty="0">
                <a:solidFill>
                  <a:schemeClr val="bg1"/>
                </a:solidFill>
              </a:rPr>
              <a:t>de ella también. Sin embargo, ¿qué pasa si usamos dos </a:t>
            </a:r>
            <a:r>
              <a:rPr lang="es-AR" sz="1600" dirty="0" err="1" smtClean="0">
                <a:solidFill>
                  <a:schemeClr val="bg1"/>
                </a:solidFill>
              </a:rPr>
              <a:t>Stack</a:t>
            </a:r>
            <a:r>
              <a:rPr lang="es-AR" sz="1600" dirty="0" smtClean="0">
                <a:solidFill>
                  <a:schemeClr val="bg1"/>
                </a:solidFill>
              </a:rPr>
              <a:t>, </a:t>
            </a:r>
            <a:r>
              <a:rPr lang="es-AR" sz="1600" dirty="0">
                <a:solidFill>
                  <a:schemeClr val="bg1"/>
                </a:solidFill>
              </a:rPr>
              <a:t>un </a:t>
            </a:r>
            <a:r>
              <a:rPr lang="es-AR" sz="1600" dirty="0" err="1" smtClean="0">
                <a:solidFill>
                  <a:schemeClr val="bg1"/>
                </a:solidFill>
              </a:rPr>
              <a:t>Stack</a:t>
            </a:r>
            <a:r>
              <a:rPr lang="es-AR" sz="1600" dirty="0" smtClean="0">
                <a:solidFill>
                  <a:schemeClr val="bg1"/>
                </a:solidFill>
              </a:rPr>
              <a:t> </a:t>
            </a:r>
            <a:r>
              <a:rPr lang="es-AR" sz="1600" dirty="0">
                <a:solidFill>
                  <a:schemeClr val="bg1"/>
                </a:solidFill>
              </a:rPr>
              <a:t>máximo y un </a:t>
            </a:r>
            <a:r>
              <a:rPr lang="es-AR" sz="1600" dirty="0" err="1" smtClean="0">
                <a:solidFill>
                  <a:schemeClr val="bg1"/>
                </a:solidFill>
              </a:rPr>
              <a:t>Stack</a:t>
            </a:r>
            <a:r>
              <a:rPr lang="es-AR" sz="1600" dirty="0" smtClean="0">
                <a:solidFill>
                  <a:schemeClr val="bg1"/>
                </a:solidFill>
              </a:rPr>
              <a:t> </a:t>
            </a:r>
            <a:r>
              <a:rPr lang="es-AR" sz="1600" dirty="0">
                <a:solidFill>
                  <a:schemeClr val="bg1"/>
                </a:solidFill>
              </a:rPr>
              <a:t>mínimo?</a:t>
            </a:r>
          </a:p>
          <a:p>
            <a:r>
              <a:rPr lang="es-AR" sz="1600" dirty="0">
                <a:solidFill>
                  <a:schemeClr val="bg1"/>
                </a:solidFill>
              </a:rPr>
              <a:t>Los valores más pequeños irán al montón mínimo y los valores más grandes irán al </a:t>
            </a:r>
            <a:r>
              <a:rPr lang="es-AR" sz="1600" dirty="0" smtClean="0">
                <a:solidFill>
                  <a:schemeClr val="bg1"/>
                </a:solidFill>
              </a:rPr>
              <a:t>máximo </a:t>
            </a:r>
            <a:r>
              <a:rPr lang="es-AR" sz="1600" dirty="0" err="1" smtClean="0">
                <a:solidFill>
                  <a:schemeClr val="bg1"/>
                </a:solidFill>
              </a:rPr>
              <a:t>Stack</a:t>
            </a:r>
            <a:r>
              <a:rPr lang="es-AR" sz="1600" dirty="0" smtClean="0">
                <a:solidFill>
                  <a:schemeClr val="bg1"/>
                </a:solidFill>
              </a:rPr>
              <a:t> </a:t>
            </a:r>
          </a:p>
          <a:p>
            <a:r>
              <a:rPr lang="es-AR" sz="1600" dirty="0" smtClean="0">
                <a:solidFill>
                  <a:schemeClr val="bg1"/>
                </a:solidFill>
              </a:rPr>
              <a:t>Además</a:t>
            </a:r>
            <a:r>
              <a:rPr lang="es-AR" sz="1600" dirty="0">
                <a:solidFill>
                  <a:schemeClr val="bg1"/>
                </a:solidFill>
              </a:rPr>
              <a:t>, podemos llevar la cuenta de cuántos elementos hay en </a:t>
            </a:r>
            <a:r>
              <a:rPr lang="es-AR" sz="1600" dirty="0" smtClean="0">
                <a:solidFill>
                  <a:schemeClr val="bg1"/>
                </a:solidFill>
              </a:rPr>
              <a:t>el  </a:t>
            </a:r>
            <a:r>
              <a:rPr lang="es-AR" sz="1600" dirty="0" err="1" smtClean="0">
                <a:solidFill>
                  <a:schemeClr val="bg1"/>
                </a:solidFill>
              </a:rPr>
              <a:t>stack</a:t>
            </a:r>
            <a:r>
              <a:rPr lang="es-AR" sz="1600" dirty="0" smtClean="0">
                <a:solidFill>
                  <a:schemeClr val="bg1"/>
                </a:solidFill>
              </a:rPr>
              <a:t>.  El </a:t>
            </a:r>
            <a:r>
              <a:rPr lang="es-AR" sz="1600" dirty="0">
                <a:solidFill>
                  <a:schemeClr val="bg1"/>
                </a:solidFill>
              </a:rPr>
              <a:t>resto del al</a:t>
            </a:r>
            <a:r>
              <a:rPr lang="es-AR" sz="1600" b="1" i="1" dirty="0">
                <a:solidFill>
                  <a:schemeClr val="bg1"/>
                </a:solidFill>
              </a:rPr>
              <a:t>goritmo puede pensarlo usted </a:t>
            </a:r>
            <a:r>
              <a:rPr lang="es-AR" sz="1600" b="1" i="1" dirty="0" smtClean="0">
                <a:solidFill>
                  <a:schemeClr val="bg1"/>
                </a:solidFill>
              </a:rPr>
              <a:t>mismo….</a:t>
            </a:r>
            <a:br>
              <a:rPr lang="es-AR" sz="1600" b="1" i="1" dirty="0" smtClean="0">
                <a:solidFill>
                  <a:schemeClr val="bg1"/>
                </a:solidFill>
              </a:rPr>
            </a:br>
            <a:endParaRPr lang="es-AR" sz="1600" b="1" i="1" dirty="0">
              <a:solidFill>
                <a:schemeClr val="bg1"/>
              </a:solidFill>
            </a:endParaRPr>
          </a:p>
          <a:p>
            <a:r>
              <a:rPr lang="es-AR" sz="1600" b="1" i="1" dirty="0">
                <a:solidFill>
                  <a:schemeClr val="bg1"/>
                </a:solidFill>
              </a:rPr>
              <a:t>Por cada nuevo problema, piense en la estructura de datos, usted sabe y puede ser </a:t>
            </a:r>
            <a:r>
              <a:rPr lang="es-AR" sz="1600" b="1" i="1" dirty="0" smtClean="0">
                <a:solidFill>
                  <a:schemeClr val="bg1"/>
                </a:solidFill>
              </a:rPr>
              <a:t>uno de </a:t>
            </a:r>
            <a:r>
              <a:rPr lang="es-AR" sz="1600" b="1" i="1" dirty="0">
                <a:solidFill>
                  <a:schemeClr val="bg1"/>
                </a:solidFill>
              </a:rPr>
              <a:t>ellos o alguna combinación de ellos resolverá su problema</a:t>
            </a:r>
            <a:r>
              <a:rPr lang="es-AR" sz="1600" b="1" i="1" dirty="0" smtClean="0">
                <a:solidFill>
                  <a:schemeClr val="bg1"/>
                </a:solidFill>
              </a:rPr>
              <a:t>.</a:t>
            </a:r>
            <a:br>
              <a:rPr lang="es-AR" sz="1600" b="1" i="1" dirty="0" smtClean="0">
                <a:solidFill>
                  <a:schemeClr val="bg1"/>
                </a:solidFill>
              </a:rPr>
            </a:br>
            <a:endParaRPr lang="es-AR" sz="1600" b="1" i="1" dirty="0">
              <a:solidFill>
                <a:schemeClr val="bg1"/>
              </a:solidFill>
            </a:endParaRPr>
          </a:p>
        </p:txBody>
      </p:sp>
      <p:sp>
        <p:nvSpPr>
          <p:cNvPr id="5"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2. Generación de Ideas</a:t>
            </a:r>
            <a:endParaRPr lang="es-AR" sz="2800" dirty="0"/>
          </a:p>
        </p:txBody>
      </p:sp>
    </p:spTree>
    <p:extLst>
      <p:ext uri="{BB962C8B-B14F-4D97-AF65-F5344CB8AC3E}">
        <p14:creationId xmlns:p14="http://schemas.microsoft.com/office/powerpoint/2010/main" xmlns="" val="2050385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5" name="CuadroTexto 4">
            <a:extLst>
              <a:ext uri="{FF2B5EF4-FFF2-40B4-BE49-F238E27FC236}">
                <a16:creationId xmlns:a16="http://schemas.microsoft.com/office/drawing/2014/main" xmlns="" id="{1B04B9B0-E6EA-4300-958A-7BAC4B318315}"/>
              </a:ext>
            </a:extLst>
          </p:cNvPr>
          <p:cNvSpPr txBox="1"/>
          <p:nvPr/>
        </p:nvSpPr>
        <p:spPr>
          <a:xfrm>
            <a:off x="668739" y="1997839"/>
            <a:ext cx="10112991" cy="3970318"/>
          </a:xfrm>
          <a:prstGeom prst="rect">
            <a:avLst/>
          </a:prstGeom>
          <a:noFill/>
        </p:spPr>
        <p:txBody>
          <a:bodyPr wrap="square">
            <a:spAutoFit/>
          </a:bodyPr>
          <a:lstStyle/>
          <a:p>
            <a:r>
              <a:rPr lang="es-AR" b="1" dirty="0" smtClean="0">
                <a:solidFill>
                  <a:schemeClr val="bg1"/>
                </a:solidFill>
              </a:rPr>
              <a:t>Complejidades : </a:t>
            </a:r>
            <a:r>
              <a:rPr lang="es-AR" dirty="0" smtClean="0">
                <a:solidFill>
                  <a:schemeClr val="bg1"/>
                </a:solidFill>
              </a:rPr>
              <a:t>Resolver </a:t>
            </a:r>
            <a:r>
              <a:rPr lang="es-AR" dirty="0">
                <a:solidFill>
                  <a:schemeClr val="bg1"/>
                </a:solidFill>
              </a:rPr>
              <a:t>un problema no es solo encontrar una solución correcta. </a:t>
            </a:r>
            <a:r>
              <a:rPr lang="es-AR" dirty="0" smtClean="0">
                <a:solidFill>
                  <a:schemeClr val="bg1"/>
                </a:solidFill>
              </a:rPr>
              <a:t/>
            </a:r>
            <a:br>
              <a:rPr lang="es-AR" dirty="0" smtClean="0">
                <a:solidFill>
                  <a:schemeClr val="bg1"/>
                </a:solidFill>
              </a:rPr>
            </a:br>
            <a:r>
              <a:rPr lang="es-AR" dirty="0" smtClean="0">
                <a:solidFill>
                  <a:schemeClr val="bg1"/>
                </a:solidFill>
              </a:rPr>
              <a:t>La </a:t>
            </a:r>
            <a:r>
              <a:rPr lang="es-AR" dirty="0">
                <a:solidFill>
                  <a:schemeClr val="bg1"/>
                </a:solidFill>
              </a:rPr>
              <a:t>solución debe ser rápida y debe tener un requisito de memoria razonable. Ya </a:t>
            </a:r>
            <a:r>
              <a:rPr lang="es-AR" dirty="0" smtClean="0">
                <a:solidFill>
                  <a:schemeClr val="bg1"/>
                </a:solidFill>
              </a:rPr>
              <a:t>hemos hablado </a:t>
            </a:r>
            <a:r>
              <a:rPr lang="es-AR" dirty="0">
                <a:solidFill>
                  <a:schemeClr val="bg1"/>
                </a:solidFill>
              </a:rPr>
              <a:t>sobre la notación </a:t>
            </a:r>
            <a:r>
              <a:rPr lang="es-AR" b="1" dirty="0">
                <a:solidFill>
                  <a:schemeClr val="bg1"/>
                </a:solidFill>
              </a:rPr>
              <a:t>Big-O </a:t>
            </a:r>
            <a:r>
              <a:rPr lang="es-AR" dirty="0">
                <a:solidFill>
                  <a:schemeClr val="bg1"/>
                </a:solidFill>
              </a:rPr>
              <a:t>en </a:t>
            </a:r>
            <a:r>
              <a:rPr lang="es-AR" dirty="0" smtClean="0">
                <a:solidFill>
                  <a:schemeClr val="bg1"/>
                </a:solidFill>
              </a:rPr>
              <a:t>la Introducción. Mas adelante </a:t>
            </a:r>
            <a:r>
              <a:rPr lang="es-AR" dirty="0" err="1" smtClean="0">
                <a:solidFill>
                  <a:schemeClr val="bg1"/>
                </a:solidFill>
              </a:rPr>
              <a:t>podras</a:t>
            </a:r>
            <a:r>
              <a:rPr lang="es-AR" dirty="0" smtClean="0">
                <a:solidFill>
                  <a:schemeClr val="bg1"/>
                </a:solidFill>
              </a:rPr>
              <a:t> </a:t>
            </a:r>
            <a:r>
              <a:rPr lang="es-AR" dirty="0">
                <a:solidFill>
                  <a:schemeClr val="bg1"/>
                </a:solidFill>
              </a:rPr>
              <a:t>hacer un análisis Big-O. </a:t>
            </a:r>
            <a:endParaRPr lang="es-AR" dirty="0" smtClean="0">
              <a:solidFill>
                <a:schemeClr val="bg1"/>
              </a:solidFill>
            </a:endParaRPr>
          </a:p>
          <a:p>
            <a:r>
              <a:rPr lang="es-AR" dirty="0" smtClean="0">
                <a:solidFill>
                  <a:schemeClr val="bg1"/>
                </a:solidFill>
              </a:rPr>
              <a:t>En </a:t>
            </a:r>
            <a:r>
              <a:rPr lang="es-AR" dirty="0">
                <a:solidFill>
                  <a:schemeClr val="bg1"/>
                </a:solidFill>
              </a:rPr>
              <a:t>caso de que crea que la solución que ha proporcionado no es tan óptima y hay alguna solución más eficiente, piénselo de nuevo e intente averiguar esta </a:t>
            </a:r>
            <a:r>
              <a:rPr lang="es-AR" dirty="0" smtClean="0">
                <a:solidFill>
                  <a:schemeClr val="bg1"/>
                </a:solidFill>
              </a:rPr>
              <a:t>información (Refinar sobre la Idea). </a:t>
            </a:r>
          </a:p>
          <a:p>
            <a:endParaRPr lang="es-AR" dirty="0" smtClean="0">
              <a:solidFill>
                <a:schemeClr val="bg1"/>
              </a:solidFill>
            </a:endParaRPr>
          </a:p>
          <a:p>
            <a:r>
              <a:rPr lang="es-AR" b="1" i="1" dirty="0" smtClean="0">
                <a:solidFill>
                  <a:schemeClr val="bg1"/>
                </a:solidFill>
              </a:rPr>
              <a:t>La </a:t>
            </a:r>
            <a:r>
              <a:rPr lang="es-AR" b="1" i="1" dirty="0">
                <a:solidFill>
                  <a:schemeClr val="bg1"/>
                </a:solidFill>
              </a:rPr>
              <a:t>mayoría de los entrevistadores esperan que pueda encontrar la complejidad temporal y espacial de los </a:t>
            </a:r>
            <a:r>
              <a:rPr lang="es-AR" b="1" i="1" dirty="0" smtClean="0">
                <a:solidFill>
                  <a:schemeClr val="bg1"/>
                </a:solidFill>
              </a:rPr>
              <a:t>algoritmos en esta instancia</a:t>
            </a:r>
          </a:p>
          <a:p>
            <a:endParaRPr lang="es-AR" dirty="0" smtClean="0">
              <a:solidFill>
                <a:schemeClr val="bg1"/>
              </a:solidFill>
            </a:endParaRPr>
          </a:p>
          <a:p>
            <a:r>
              <a:rPr lang="es-AR" dirty="0" smtClean="0">
                <a:solidFill>
                  <a:schemeClr val="bg1"/>
                </a:solidFill>
              </a:rPr>
              <a:t> </a:t>
            </a:r>
            <a:r>
              <a:rPr lang="es-AR" dirty="0">
                <a:solidFill>
                  <a:schemeClr val="bg1"/>
                </a:solidFill>
              </a:rPr>
              <a:t>Debería poder calcular el tiempo y la complejidad espacial al instante. Siempre que esté resolviendo algún problema, debe encontrar la complejidad asociada con él, de esta manera podrá elegir las mejores </a:t>
            </a:r>
            <a:r>
              <a:rPr lang="es-AR" dirty="0" smtClean="0">
                <a:solidFill>
                  <a:schemeClr val="bg1"/>
                </a:solidFill>
              </a:rPr>
              <a:t>soluciones a nivel de  Estructura. </a:t>
            </a:r>
            <a:r>
              <a:rPr lang="es-AR" dirty="0">
                <a:solidFill>
                  <a:schemeClr val="bg1"/>
                </a:solidFill>
              </a:rPr>
              <a:t>En algunos problemas hay algunas compensaciones entre el espacio y la complejidad del tiempo, por lo que debe conocer estas compensaciones. A veces, tomar un poco más de espacio ahorra mucho tiempo y hace que su algoritmo sea mucho más rápido.</a:t>
            </a:r>
          </a:p>
        </p:txBody>
      </p:sp>
      <p:sp>
        <p:nvSpPr>
          <p:cNvPr id="7"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3. Complejidades</a:t>
            </a:r>
            <a:endParaRPr lang="es-AR" sz="2800" dirty="0"/>
          </a:p>
        </p:txBody>
      </p:sp>
    </p:spTree>
    <p:extLst>
      <p:ext uri="{BB962C8B-B14F-4D97-AF65-F5344CB8AC3E}">
        <p14:creationId xmlns:p14="http://schemas.microsoft.com/office/powerpoint/2010/main" xmlns="" val="2046951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5" name="CuadroTexto 4">
            <a:extLst>
              <a:ext uri="{FF2B5EF4-FFF2-40B4-BE49-F238E27FC236}">
                <a16:creationId xmlns:a16="http://schemas.microsoft.com/office/drawing/2014/main" xmlns="" id="{5D440958-1119-4DCB-989B-A21BEE8F442F}"/>
              </a:ext>
            </a:extLst>
          </p:cNvPr>
          <p:cNvSpPr txBox="1"/>
          <p:nvPr/>
        </p:nvSpPr>
        <p:spPr>
          <a:xfrm>
            <a:off x="762245" y="1581779"/>
            <a:ext cx="10836322" cy="3693319"/>
          </a:xfrm>
          <a:prstGeom prst="rect">
            <a:avLst/>
          </a:prstGeom>
          <a:noFill/>
        </p:spPr>
        <p:txBody>
          <a:bodyPr wrap="square">
            <a:spAutoFit/>
          </a:bodyPr>
          <a:lstStyle/>
          <a:p>
            <a:r>
              <a:rPr lang="es-AR" dirty="0" smtClean="0">
                <a:solidFill>
                  <a:schemeClr val="bg1"/>
                </a:solidFill>
              </a:rPr>
              <a:t/>
            </a:r>
            <a:br>
              <a:rPr lang="es-AR" dirty="0" smtClean="0">
                <a:solidFill>
                  <a:schemeClr val="bg1"/>
                </a:solidFill>
              </a:rPr>
            </a:br>
            <a:r>
              <a:rPr lang="es-AR" dirty="0" smtClean="0">
                <a:solidFill>
                  <a:schemeClr val="bg1"/>
                </a:solidFill>
              </a:rPr>
              <a:t>En </a:t>
            </a:r>
            <a:r>
              <a:rPr lang="es-AR" dirty="0">
                <a:solidFill>
                  <a:schemeClr val="bg1"/>
                </a:solidFill>
              </a:rPr>
              <a:t>este punto, ya ha capturado todas las limitaciones del problema</a:t>
            </a:r>
            <a:r>
              <a:rPr lang="es-AR" dirty="0" smtClean="0">
                <a:solidFill>
                  <a:schemeClr val="bg1"/>
                </a:solidFill>
              </a:rPr>
              <a:t>, se propuso </a:t>
            </a:r>
            <a:r>
              <a:rPr lang="es-AR" dirty="0">
                <a:solidFill>
                  <a:schemeClr val="bg1"/>
                </a:solidFill>
              </a:rPr>
              <a:t>pocas soluciones, evaluó las complejidades de las diversas soluciones </a:t>
            </a:r>
            <a:r>
              <a:rPr lang="es-AR" dirty="0" smtClean="0">
                <a:solidFill>
                  <a:schemeClr val="bg1"/>
                </a:solidFill>
              </a:rPr>
              <a:t>y eligió </a:t>
            </a:r>
            <a:r>
              <a:rPr lang="es-AR" dirty="0">
                <a:solidFill>
                  <a:schemeClr val="bg1"/>
                </a:solidFill>
              </a:rPr>
              <a:t>la única solución para hacer la codificación final. </a:t>
            </a:r>
            <a:r>
              <a:rPr lang="es-AR" dirty="0" smtClean="0">
                <a:solidFill>
                  <a:schemeClr val="bg1"/>
                </a:solidFill>
              </a:rPr>
              <a:t/>
            </a:r>
            <a:br>
              <a:rPr lang="es-AR" dirty="0" smtClean="0">
                <a:solidFill>
                  <a:schemeClr val="bg1"/>
                </a:solidFill>
              </a:rPr>
            </a:br>
            <a:r>
              <a:rPr lang="es-AR" dirty="0" smtClean="0">
                <a:solidFill>
                  <a:schemeClr val="bg1"/>
                </a:solidFill>
              </a:rPr>
              <a:t>Nunca</a:t>
            </a:r>
            <a:r>
              <a:rPr lang="es-AR" dirty="0">
                <a:solidFill>
                  <a:schemeClr val="bg1"/>
                </a:solidFill>
              </a:rPr>
              <a:t>, salte a la codificación </a:t>
            </a:r>
            <a:r>
              <a:rPr lang="es-AR" dirty="0" smtClean="0">
                <a:solidFill>
                  <a:schemeClr val="bg1"/>
                </a:solidFill>
              </a:rPr>
              <a:t>antes discutir </a:t>
            </a:r>
            <a:r>
              <a:rPr lang="es-AR" dirty="0">
                <a:solidFill>
                  <a:schemeClr val="bg1"/>
                </a:solidFill>
              </a:rPr>
              <a:t>las limitaciones, la generación de ideas y la complejidad con el </a:t>
            </a:r>
            <a:r>
              <a:rPr lang="es-AR" dirty="0" smtClean="0">
                <a:solidFill>
                  <a:schemeClr val="bg1"/>
                </a:solidFill>
              </a:rPr>
              <a:t>entrevistador pueden ayudarlo en esta etapa.</a:t>
            </a:r>
            <a:endParaRPr lang="es-AR" dirty="0">
              <a:solidFill>
                <a:schemeClr val="bg1"/>
              </a:solidFill>
            </a:endParaRPr>
          </a:p>
          <a:p>
            <a:r>
              <a:rPr lang="es-AR" dirty="0">
                <a:solidFill>
                  <a:schemeClr val="bg1"/>
                </a:solidFill>
              </a:rPr>
              <a:t>Estamos acostumbrados a codificar en un IDE como Visual Studio. Tanta </a:t>
            </a:r>
            <a:r>
              <a:rPr lang="es-AR" dirty="0" smtClean="0">
                <a:solidFill>
                  <a:schemeClr val="bg1"/>
                </a:solidFill>
              </a:rPr>
              <a:t>gente luchan </a:t>
            </a:r>
            <a:r>
              <a:rPr lang="es-AR" dirty="0">
                <a:solidFill>
                  <a:schemeClr val="bg1"/>
                </a:solidFill>
              </a:rPr>
              <a:t>cuando se les pide que escriban código en una pizarra o en alguna hoja en blanco.</a:t>
            </a:r>
          </a:p>
          <a:p>
            <a:r>
              <a:rPr lang="es-AR" dirty="0">
                <a:solidFill>
                  <a:schemeClr val="bg1"/>
                </a:solidFill>
              </a:rPr>
              <a:t>Por lo tanto, deberíamos tener un poco de práctica con la codificación en una hoja de papel. </a:t>
            </a:r>
            <a:r>
              <a:rPr lang="es-AR" dirty="0" smtClean="0">
                <a:solidFill>
                  <a:schemeClr val="bg1"/>
                </a:solidFill>
              </a:rPr>
              <a:t>Usted Debería </a:t>
            </a:r>
            <a:r>
              <a:rPr lang="es-AR" dirty="0">
                <a:solidFill>
                  <a:schemeClr val="bg1"/>
                </a:solidFill>
              </a:rPr>
              <a:t>pensar antes de codificar porque no hay un botón de retroceso en la hoja de </a:t>
            </a:r>
            <a:r>
              <a:rPr lang="es-AR" dirty="0" smtClean="0">
                <a:solidFill>
                  <a:schemeClr val="bg1"/>
                </a:solidFill>
              </a:rPr>
              <a:t>papel !!!.</a:t>
            </a:r>
            <a:endParaRPr lang="es-AR" dirty="0">
              <a:solidFill>
                <a:schemeClr val="bg1"/>
              </a:solidFill>
            </a:endParaRPr>
          </a:p>
          <a:p>
            <a:r>
              <a:rPr lang="es-AR" dirty="0">
                <a:solidFill>
                  <a:schemeClr val="bg1"/>
                </a:solidFill>
              </a:rPr>
              <a:t>Intente siempre escribir código modular. Es necesario crear pequeñas funciones para que </a:t>
            </a:r>
            <a:r>
              <a:rPr lang="es-AR" dirty="0" smtClean="0">
                <a:solidFill>
                  <a:schemeClr val="bg1"/>
                </a:solidFill>
              </a:rPr>
              <a:t>el  </a:t>
            </a:r>
            <a:r>
              <a:rPr lang="es-AR" dirty="0">
                <a:solidFill>
                  <a:schemeClr val="bg1"/>
                </a:solidFill>
              </a:rPr>
              <a:t>código </a:t>
            </a:r>
            <a:r>
              <a:rPr lang="es-AR" dirty="0" smtClean="0">
                <a:solidFill>
                  <a:schemeClr val="bg1"/>
                </a:solidFill>
              </a:rPr>
              <a:t>este </a:t>
            </a:r>
            <a:r>
              <a:rPr lang="es-AR" dirty="0">
                <a:solidFill>
                  <a:schemeClr val="bg1"/>
                </a:solidFill>
              </a:rPr>
              <a:t>limpio y administrado</a:t>
            </a:r>
            <a:r>
              <a:rPr lang="es-AR" dirty="0" smtClean="0">
                <a:solidFill>
                  <a:schemeClr val="bg1"/>
                </a:solidFill>
              </a:rPr>
              <a:t>.</a:t>
            </a:r>
          </a:p>
          <a:p>
            <a:r>
              <a:rPr lang="es-AR" dirty="0" smtClean="0">
                <a:solidFill>
                  <a:schemeClr val="bg1"/>
                </a:solidFill>
              </a:rPr>
              <a:t> </a:t>
            </a:r>
            <a:r>
              <a:rPr lang="es-AR" dirty="0">
                <a:solidFill>
                  <a:schemeClr val="bg1"/>
                </a:solidFill>
              </a:rPr>
              <a:t>Si hay una función de intercambio, solo use esta </a:t>
            </a:r>
            <a:r>
              <a:rPr lang="es-AR" dirty="0" smtClean="0">
                <a:solidFill>
                  <a:schemeClr val="bg1"/>
                </a:solidFill>
              </a:rPr>
              <a:t>función y </a:t>
            </a:r>
            <a:r>
              <a:rPr lang="es-AR" dirty="0">
                <a:solidFill>
                  <a:schemeClr val="bg1"/>
                </a:solidFill>
              </a:rPr>
              <a:t>dígale al entrevistador que lo escribirá más tarde. Todo el mundo sabe que </a:t>
            </a:r>
            <a:r>
              <a:rPr lang="es-AR" dirty="0" smtClean="0">
                <a:solidFill>
                  <a:schemeClr val="bg1"/>
                </a:solidFill>
              </a:rPr>
              <a:t>tu puedes </a:t>
            </a:r>
            <a:r>
              <a:rPr lang="es-AR" dirty="0">
                <a:solidFill>
                  <a:schemeClr val="bg1"/>
                </a:solidFill>
              </a:rPr>
              <a:t>escribir código de intercambio.</a:t>
            </a:r>
          </a:p>
        </p:txBody>
      </p:sp>
      <p:sp>
        <p:nvSpPr>
          <p:cNvPr id="6"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4. Codificación</a:t>
            </a:r>
            <a:endParaRPr lang="es-AR" sz="2800" dirty="0"/>
          </a:p>
        </p:txBody>
      </p:sp>
    </p:spTree>
    <p:extLst>
      <p:ext uri="{BB962C8B-B14F-4D97-AF65-F5344CB8AC3E}">
        <p14:creationId xmlns:p14="http://schemas.microsoft.com/office/powerpoint/2010/main" xmlns="" val="243260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0CB3A926-90AF-4B97-A61C-C55C3E8D372A}"/>
              </a:ext>
            </a:extLst>
          </p:cNvPr>
          <p:cNvSpPr txBox="1"/>
          <p:nvPr/>
        </p:nvSpPr>
        <p:spPr>
          <a:xfrm>
            <a:off x="439844" y="1646020"/>
            <a:ext cx="11368584" cy="4678204"/>
          </a:xfrm>
          <a:prstGeom prst="rect">
            <a:avLst/>
          </a:prstGeom>
          <a:noFill/>
        </p:spPr>
        <p:txBody>
          <a:bodyPr wrap="square">
            <a:spAutoFit/>
          </a:bodyPr>
          <a:lstStyle/>
          <a:p>
            <a:r>
              <a:rPr lang="es-AR" b="1" dirty="0">
                <a:solidFill>
                  <a:schemeClr val="bg1"/>
                </a:solidFill>
              </a:rPr>
              <a:t/>
            </a:r>
            <a:br>
              <a:rPr lang="es-AR" b="1" dirty="0">
                <a:solidFill>
                  <a:schemeClr val="bg1"/>
                </a:solidFill>
              </a:rPr>
            </a:br>
            <a:r>
              <a:rPr lang="es-AR" sz="1400" dirty="0" smtClean="0">
                <a:solidFill>
                  <a:schemeClr val="bg1"/>
                </a:solidFill>
              </a:rPr>
              <a:t>Una </a:t>
            </a:r>
            <a:r>
              <a:rPr lang="es-AR" sz="1400" dirty="0">
                <a:solidFill>
                  <a:schemeClr val="bg1"/>
                </a:solidFill>
              </a:rPr>
              <a:t>vez escrito el código, no ha terminado. </a:t>
            </a:r>
            <a:r>
              <a:rPr lang="es-AR" sz="1400" b="1" i="1" dirty="0">
                <a:solidFill>
                  <a:schemeClr val="bg1"/>
                </a:solidFill>
              </a:rPr>
              <a:t>Lo más importante es que pruebe su código con varios casos de prueba pequeños</a:t>
            </a:r>
            <a:r>
              <a:rPr lang="es-AR" sz="1400" dirty="0">
                <a:solidFill>
                  <a:schemeClr val="bg1"/>
                </a:solidFill>
              </a:rPr>
              <a:t>. Demuestra que comprende la importancia de las pruebas. También le da confianza a su entrevistador de que no va a escribir un código con errores. Una vez que haya terminado con su codificación, es una buena práctica que revise su código línea por línea con un pequeño </a:t>
            </a:r>
            <a:r>
              <a:rPr lang="es-AR" sz="1400" b="1" dirty="0">
                <a:solidFill>
                  <a:schemeClr val="bg1"/>
                </a:solidFill>
              </a:rPr>
              <a:t>caso de prueba</a:t>
            </a:r>
            <a:r>
              <a:rPr lang="es-AR" sz="1400" dirty="0">
                <a:solidFill>
                  <a:schemeClr val="bg1"/>
                </a:solidFill>
              </a:rPr>
              <a:t>. Esto es solo para asegurarse de que su código esté funcionando como se supone que debe funcionar. Debería probar algunos casos de prueba</a:t>
            </a:r>
            <a:r>
              <a:rPr lang="es-AR" sz="1400" dirty="0" smtClean="0">
                <a:solidFill>
                  <a:schemeClr val="bg1"/>
                </a:solidFill>
              </a:rPr>
              <a:t>.</a:t>
            </a:r>
            <a:r>
              <a:rPr lang="es-AR" sz="1400" b="1" dirty="0" smtClean="0">
                <a:solidFill>
                  <a:schemeClr val="bg1"/>
                </a:solidFill>
              </a:rPr>
              <a:t> </a:t>
            </a:r>
            <a:r>
              <a:rPr lang="es-AR" sz="1400" b="1" dirty="0" smtClean="0">
                <a:solidFill>
                  <a:schemeClr val="bg1"/>
                </a:solidFill>
              </a:rPr>
              <a:t/>
            </a:r>
            <a:br>
              <a:rPr lang="es-AR" sz="1400" b="1" dirty="0" smtClean="0">
                <a:solidFill>
                  <a:schemeClr val="bg1"/>
                </a:solidFill>
              </a:rPr>
            </a:br>
            <a:r>
              <a:rPr lang="es-AR" sz="1400" b="1" dirty="0" smtClean="0">
                <a:solidFill>
                  <a:schemeClr val="bg1"/>
                </a:solidFill>
              </a:rPr>
              <a:t/>
            </a:r>
            <a:br>
              <a:rPr lang="es-AR" sz="1400" b="1" dirty="0" smtClean="0">
                <a:solidFill>
                  <a:schemeClr val="bg1"/>
                </a:solidFill>
              </a:rPr>
            </a:br>
            <a:r>
              <a:rPr lang="es-AR" sz="1400" b="1" dirty="0" smtClean="0">
                <a:solidFill>
                  <a:schemeClr val="bg1"/>
                </a:solidFill>
              </a:rPr>
              <a:t>Casos </a:t>
            </a:r>
            <a:r>
              <a:rPr lang="es-AR" sz="1400" b="1" dirty="0" smtClean="0">
                <a:solidFill>
                  <a:schemeClr val="bg1"/>
                </a:solidFill>
              </a:rPr>
              <a:t>de prueba normales</a:t>
            </a:r>
            <a:r>
              <a:rPr lang="es-AR" sz="1400" dirty="0" smtClean="0">
                <a:solidFill>
                  <a:schemeClr val="bg1"/>
                </a:solidFill>
              </a:rPr>
              <a:t> : </a:t>
            </a:r>
            <a:r>
              <a:rPr lang="es-AR" sz="1400" dirty="0">
                <a:solidFill>
                  <a:schemeClr val="bg1"/>
                </a:solidFill>
              </a:rPr>
              <a:t>estos son los casos de prueba positivos, que contienen el escenario más común, y el foco está en el funcionamiento de la lógica básica del código. </a:t>
            </a:r>
            <a:r>
              <a:rPr lang="es-AR" sz="1400" dirty="0" smtClean="0">
                <a:solidFill>
                  <a:schemeClr val="bg1"/>
                </a:solidFill>
              </a:rPr>
              <a:t>Por </a:t>
            </a:r>
            <a:r>
              <a:rPr lang="es-AR" sz="1400" dirty="0">
                <a:solidFill>
                  <a:schemeClr val="bg1"/>
                </a:solidFill>
              </a:rPr>
              <a:t>ejemplo, si vamos a escribir algún algoritmo para la lista enlazada, entonces esto puede contener lo que sucederá cuando se proporcione una lista enlazada con 3 o 4 nodos como entrada. Estos casos de prueba siempre debe ejecutarlos en su cabeza antes de decir que el código está listo. </a:t>
            </a:r>
            <a:r>
              <a:rPr lang="es-AR" sz="1400" dirty="0" smtClean="0">
                <a:solidFill>
                  <a:schemeClr val="bg1"/>
                </a:solidFill>
              </a:rPr>
              <a:t/>
            </a:r>
            <a:br>
              <a:rPr lang="es-AR" sz="1400" dirty="0" smtClean="0">
                <a:solidFill>
                  <a:schemeClr val="bg1"/>
                </a:solidFill>
              </a:rPr>
            </a:br>
            <a:endParaRPr lang="es-AR" sz="1400" dirty="0" smtClean="0">
              <a:solidFill>
                <a:schemeClr val="bg1"/>
              </a:solidFill>
            </a:endParaRPr>
          </a:p>
          <a:p>
            <a:r>
              <a:rPr lang="es-AR" sz="1400" b="1" dirty="0" smtClean="0">
                <a:solidFill>
                  <a:schemeClr val="bg1"/>
                </a:solidFill>
              </a:rPr>
              <a:t>Casos </a:t>
            </a:r>
            <a:r>
              <a:rPr lang="es-AR" sz="1400" b="1" dirty="0">
                <a:solidFill>
                  <a:schemeClr val="bg1"/>
                </a:solidFill>
              </a:rPr>
              <a:t>de borde</a:t>
            </a:r>
            <a:r>
              <a:rPr lang="es-AR" sz="1400" dirty="0">
                <a:solidFill>
                  <a:schemeClr val="bg1"/>
                </a:solidFill>
              </a:rPr>
              <a:t>: estos son los casos de prueba, que van a probar los límites del código. Para el mismo algoritmo de lista enlazada, los casos extremos pueden ser cómo se comporta el código cuando se pasa una lista vacía o solo se pasa un nodo. Estos casos de prueba siempre debe ejecutarlos en su cabeza antes de decir que el código está listo. Los casos de borde pueden ayudar a que su código sea más robusto. Solo se deben agregar algunas comprobaciones al código para solucionar la afección. </a:t>
            </a:r>
            <a:r>
              <a:rPr lang="es-AR" sz="1400" dirty="0" smtClean="0">
                <a:solidFill>
                  <a:schemeClr val="bg1"/>
                </a:solidFill>
              </a:rPr>
              <a:t/>
            </a:r>
            <a:br>
              <a:rPr lang="es-AR" sz="1400" dirty="0" smtClean="0">
                <a:solidFill>
                  <a:schemeClr val="bg1"/>
                </a:solidFill>
              </a:rPr>
            </a:br>
            <a:r>
              <a:rPr lang="es-AR" sz="1400" dirty="0" smtClean="0">
                <a:solidFill>
                  <a:schemeClr val="bg1"/>
                </a:solidFill>
              </a:rPr>
              <a:t/>
            </a:r>
            <a:br>
              <a:rPr lang="es-AR" sz="1400" dirty="0" smtClean="0">
                <a:solidFill>
                  <a:schemeClr val="bg1"/>
                </a:solidFill>
              </a:rPr>
            </a:br>
            <a:r>
              <a:rPr lang="es-AR" sz="1400" b="1" dirty="0" smtClean="0">
                <a:solidFill>
                  <a:schemeClr val="bg1"/>
                </a:solidFill>
              </a:rPr>
              <a:t>Prueba </a:t>
            </a:r>
            <a:r>
              <a:rPr lang="es-AR" sz="1400" b="1" dirty="0">
                <a:solidFill>
                  <a:schemeClr val="bg1"/>
                </a:solidFill>
              </a:rPr>
              <a:t>de carga</a:t>
            </a:r>
            <a:r>
              <a:rPr lang="es-AR" sz="1400" dirty="0">
                <a:solidFill>
                  <a:schemeClr val="bg1"/>
                </a:solidFill>
              </a:rPr>
              <a:t>: en este tipo de prueba, su código se probará con una gran cantidad de datos. Esto nos permitirá probar si su código es lento o requiere demasiada memoria. </a:t>
            </a:r>
            <a:r>
              <a:rPr lang="es-AR" sz="1400" dirty="0" smtClean="0">
                <a:solidFill>
                  <a:schemeClr val="bg1"/>
                </a:solidFill>
              </a:rPr>
              <a:t/>
            </a:r>
            <a:br>
              <a:rPr lang="es-AR" sz="1400" dirty="0" smtClean="0">
                <a:solidFill>
                  <a:schemeClr val="bg1"/>
                </a:solidFill>
              </a:rPr>
            </a:br>
            <a:r>
              <a:rPr lang="es-AR" sz="1400" dirty="0" smtClean="0">
                <a:solidFill>
                  <a:schemeClr val="bg1"/>
                </a:solidFill>
              </a:rPr>
              <a:t/>
            </a:r>
            <a:br>
              <a:rPr lang="es-AR" sz="1400" dirty="0" smtClean="0">
                <a:solidFill>
                  <a:schemeClr val="bg1"/>
                </a:solidFill>
              </a:rPr>
            </a:br>
            <a:r>
              <a:rPr lang="es-AR" sz="1400" dirty="0" smtClean="0">
                <a:solidFill>
                  <a:schemeClr val="bg1"/>
                </a:solidFill>
              </a:rPr>
              <a:t>Siga </a:t>
            </a:r>
            <a:r>
              <a:rPr lang="es-AR" sz="1400" dirty="0">
                <a:solidFill>
                  <a:schemeClr val="bg1"/>
                </a:solidFill>
              </a:rPr>
              <a:t>siempre </a:t>
            </a:r>
            <a:r>
              <a:rPr lang="es-AR" sz="1400" dirty="0" smtClean="0">
                <a:solidFill>
                  <a:schemeClr val="bg1"/>
                </a:solidFill>
              </a:rPr>
              <a:t>estos pasos</a:t>
            </a:r>
            <a:r>
              <a:rPr lang="es-AR" sz="1400" dirty="0">
                <a:solidFill>
                  <a:schemeClr val="bg1"/>
                </a:solidFill>
              </a:rPr>
              <a:t>, nunca salte a la codificación antes de realizar el análisis de restricciones, la generación de ideas y el análisis de complejidad: al menos nunca, se pierda la fase de prueba.</a:t>
            </a:r>
          </a:p>
        </p:txBody>
      </p:sp>
      <p:sp>
        <p:nvSpPr>
          <p:cNvPr id="6" name="CuadroTexto 5">
            <a:extLst>
              <a:ext uri="{FF2B5EF4-FFF2-40B4-BE49-F238E27FC236}">
                <a16:creationId xmlns:a16="http://schemas.microsoft.com/office/drawing/2014/main" xmlns="" id="{256B03E7-A06F-49B0-821A-2A12ABDFC65D}"/>
              </a:ext>
            </a:extLst>
          </p:cNvPr>
          <p:cNvSpPr txBox="1"/>
          <p:nvPr/>
        </p:nvSpPr>
        <p:spPr>
          <a:xfrm>
            <a:off x="495299" y="387253"/>
            <a:ext cx="11201402" cy="523220"/>
          </a:xfrm>
          <a:prstGeom prst="rect">
            <a:avLst/>
          </a:prstGeom>
          <a:noFill/>
        </p:spPr>
        <p:txBody>
          <a:bodyPr wrap="square">
            <a:spAutoFit/>
          </a:bodyPr>
          <a:lstStyle/>
          <a:p>
            <a:r>
              <a:rPr lang="es-AR" sz="2800" dirty="0">
                <a:solidFill>
                  <a:schemeClr val="bg1"/>
                </a:solidFill>
                <a:latin typeface="+mj-lt"/>
              </a:rPr>
              <a:t>ENFOQUE PARA RESOLVER PROBLEMAS DE DISEÑO DE ALGORITMOS</a:t>
            </a:r>
          </a:p>
        </p:txBody>
      </p:sp>
      <p:sp>
        <p:nvSpPr>
          <p:cNvPr id="4" name="CuadroTexto 7">
            <a:extLst>
              <a:ext uri="{FF2B5EF4-FFF2-40B4-BE49-F238E27FC236}">
                <a16:creationId xmlns:a16="http://schemas.microsoft.com/office/drawing/2014/main" xmlns="" id="{E724EFF7-90DA-4AE3-9D4C-DD181E5C194B}"/>
              </a:ext>
            </a:extLst>
          </p:cNvPr>
          <p:cNvSpPr txBox="1"/>
          <p:nvPr/>
        </p:nvSpPr>
        <p:spPr>
          <a:xfrm>
            <a:off x="495299" y="1054796"/>
            <a:ext cx="6098344" cy="523220"/>
          </a:xfrm>
          <a:prstGeom prst="rect">
            <a:avLst/>
          </a:prstGeom>
          <a:noFill/>
        </p:spPr>
        <p:txBody>
          <a:bodyPr wrap="square">
            <a:spAutoFit/>
          </a:bodyPr>
          <a:lstStyle/>
          <a:p>
            <a:r>
              <a:rPr lang="es-AR" sz="2800" dirty="0" smtClean="0">
                <a:solidFill>
                  <a:schemeClr val="bg1"/>
                </a:solidFill>
              </a:rPr>
              <a:t>5. Pruebas</a:t>
            </a:r>
            <a:endParaRPr lang="es-AR" sz="2800" dirty="0"/>
          </a:p>
        </p:txBody>
      </p:sp>
    </p:spTree>
    <p:extLst>
      <p:ext uri="{BB962C8B-B14F-4D97-AF65-F5344CB8AC3E}">
        <p14:creationId xmlns:p14="http://schemas.microsoft.com/office/powerpoint/2010/main" xmlns="" val="4185727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365761" y="1881442"/>
            <a:ext cx="11507372" cy="46166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400" b="1" i="0" u="none" strike="noStrike" cap="none" normalizeH="0" baseline="0" dirty="0">
                <a:ln>
                  <a:noFill/>
                </a:ln>
                <a:solidFill>
                  <a:schemeClr val="bg1"/>
                </a:solidFill>
                <a:effectLst/>
                <a:ea typeface="Times New Roman" pitchFamily="18" charset="0"/>
                <a:cs typeface="Calibri" pitchFamily="34" charset="0"/>
              </a:rPr>
              <a:t>‎</a:t>
            </a:r>
            <a:r>
              <a:rPr kumimoji="0" lang="es-AR" sz="1400" b="1" i="0" u="none" strike="noStrike" cap="none" normalizeH="0" baseline="0" dirty="0">
                <a:ln>
                  <a:noFill/>
                </a:ln>
                <a:solidFill>
                  <a:schemeClr val="bg1"/>
                </a:solidFill>
                <a:effectLst/>
                <a:ea typeface="Calibri" pitchFamily="34" charset="0"/>
                <a:cs typeface="Calibri" pitchFamily="34" charset="0"/>
              </a:rPr>
              <a:t>#1.</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The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complement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is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also</a:t>
            </a:r>
            <a:r>
              <a:rPr kumimoji="0" lang="es-AR" sz="1400" b="0" i="0" u="none" strike="noStrike" cap="none" normalizeH="0" baseline="0" dirty="0">
                <a:ln>
                  <a:noFill/>
                </a:ln>
                <a:solidFill>
                  <a:schemeClr val="bg1"/>
                </a:solidFill>
                <a:effectLst/>
                <a:ea typeface="Calibri" pitchFamily="34" charset="0"/>
                <a:cs typeface="Calibri" pitchFamily="34" charset="0"/>
              </a:rPr>
              <a:t> true: </a:t>
            </a:r>
            <a:r>
              <a:rPr kumimoji="0" lang="es-AR" sz="1400" b="0" i="0" u="none" strike="noStrike" cap="none" normalizeH="0" baseline="0" dirty="0" err="1">
                <a:ln>
                  <a:noFill/>
                </a:ln>
                <a:solidFill>
                  <a:schemeClr val="bg1"/>
                </a:solidFill>
                <a:effectLst/>
                <a:ea typeface="Calibri" pitchFamily="34" charset="0"/>
                <a:cs typeface="Calibri" pitchFamily="34" charset="0"/>
              </a:rPr>
              <a:t>Procedural</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code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makes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it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hard</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to</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add</a:t>
            </a:r>
            <a:r>
              <a:rPr kumimoji="0" lang="es-AR" sz="1400" b="0" i="0" u="none" strike="noStrike" cap="none" normalizeH="0" baseline="0" dirty="0">
                <a:ln>
                  <a:noFill/>
                </a:ln>
                <a:solidFill>
                  <a:schemeClr val="bg1"/>
                </a:solidFill>
                <a:effectLst/>
                <a:ea typeface="Calibri" pitchFamily="34" charset="0"/>
                <a:cs typeface="Calibri" pitchFamily="34" charset="0"/>
              </a:rPr>
              <a:t> new </a:t>
            </a:r>
            <a:r>
              <a:rPr kumimoji="0" lang="es-AR" sz="1400" b="1" i="0" u="none" strike="noStrike" cap="none" normalizeH="0" baseline="0" dirty="0">
                <a:ln>
                  <a:noFill/>
                </a:ln>
                <a:solidFill>
                  <a:schemeClr val="bg1"/>
                </a:solidFill>
                <a:effectLst/>
                <a:ea typeface="Calibri" pitchFamily="34" charset="0"/>
                <a:cs typeface="Calibri" pitchFamily="34" charset="0"/>
              </a:rPr>
              <a:t>data </a:t>
            </a:r>
            <a:r>
              <a:rPr kumimoji="0" lang="es-AR" sz="1400" b="1" i="0" u="none" strike="noStrike" cap="none" normalizeH="0" baseline="0" dirty="0" err="1">
                <a:ln>
                  <a:noFill/>
                </a:ln>
                <a:solidFill>
                  <a:schemeClr val="bg1"/>
                </a:solidFill>
                <a:effectLst/>
                <a:ea typeface="Calibri" pitchFamily="34" charset="0"/>
                <a:cs typeface="Calibri" pitchFamily="34" charset="0"/>
              </a:rPr>
              <a:t>structures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because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all</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the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functions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must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change</a:t>
            </a:r>
            <a:r>
              <a:rPr kumimoji="0" lang="es-AR" sz="1400" b="0" i="0" u="none" strike="noStrike" cap="none" normalizeH="0" baseline="0" dirty="0">
                <a:ln>
                  <a:noFill/>
                </a:ln>
                <a:solidFill>
                  <a:schemeClr val="bg1"/>
                </a:solidFill>
                <a:effectLst/>
                <a:ea typeface="Calibri" pitchFamily="34" charset="0"/>
                <a:cs typeface="Calibri" pitchFamily="34" charset="0"/>
              </a:rPr>
              <a:t>. OO </a:t>
            </a:r>
            <a:r>
              <a:rPr kumimoji="0" lang="es-AR" sz="1400" b="0" i="0" u="none" strike="noStrike" cap="none" normalizeH="0" baseline="0" dirty="0" err="1">
                <a:ln>
                  <a:noFill/>
                </a:ln>
                <a:solidFill>
                  <a:schemeClr val="bg1"/>
                </a:solidFill>
                <a:effectLst/>
                <a:ea typeface="Calibri" pitchFamily="34" charset="0"/>
                <a:cs typeface="Calibri" pitchFamily="34" charset="0"/>
              </a:rPr>
              <a:t>code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makes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it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hard</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to</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add</a:t>
            </a:r>
            <a:r>
              <a:rPr kumimoji="0" lang="es-AR" sz="1400" b="0" i="0" u="none" strike="noStrike" cap="none" normalizeH="0" baseline="0" dirty="0">
                <a:ln>
                  <a:noFill/>
                </a:ln>
                <a:solidFill>
                  <a:schemeClr val="bg1"/>
                </a:solidFill>
                <a:effectLst/>
                <a:ea typeface="Calibri" pitchFamily="34" charset="0"/>
                <a:cs typeface="Calibri" pitchFamily="34" charset="0"/>
              </a:rPr>
              <a:t> new </a:t>
            </a:r>
            <a:r>
              <a:rPr kumimoji="0" lang="es-AR" sz="1400" b="0" i="0" u="none" strike="noStrike" cap="none" normalizeH="0" baseline="0" dirty="0" err="1">
                <a:ln>
                  <a:noFill/>
                </a:ln>
                <a:solidFill>
                  <a:schemeClr val="bg1"/>
                </a:solidFill>
                <a:effectLst/>
                <a:ea typeface="Calibri" pitchFamily="34" charset="0"/>
                <a:cs typeface="Calibri" pitchFamily="34" charset="0"/>
              </a:rPr>
              <a:t>functions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because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all</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the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classes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must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change</a:t>
            </a:r>
            <a:r>
              <a:rPr kumimoji="0" lang="es-AR" sz="1400" b="0" i="0" u="none" strike="noStrike" cap="none" normalizeH="0" baseline="0" dirty="0">
                <a:ln>
                  <a:noFill/>
                </a:ln>
                <a:solidFill>
                  <a:schemeClr val="bg1"/>
                </a:solidFill>
                <a:effectLst/>
                <a:ea typeface="Calibri" pitchFamily="34" charset="0"/>
                <a:cs typeface="Calibri" pitchFamily="34" charset="0"/>
              </a:rPr>
              <a:t>. - </a:t>
            </a:r>
            <a:r>
              <a:rPr kumimoji="0" lang="es-AR" sz="1400" b="0" i="1" u="none" strike="noStrike" cap="none" normalizeH="0" baseline="0" dirty="0" err="1">
                <a:ln>
                  <a:noFill/>
                </a:ln>
                <a:solidFill>
                  <a:schemeClr val="bg1"/>
                </a:solidFill>
                <a:effectLst/>
                <a:ea typeface="Calibri" pitchFamily="34" charset="0"/>
                <a:cs typeface="Calibri" pitchFamily="34" charset="0"/>
              </a:rPr>
              <a:t>Author</a:t>
            </a:r>
            <a:r>
              <a:rPr kumimoji="0" lang="es-AR" sz="1400" b="0" i="1" u="none" strike="noStrike" cap="none" normalizeH="0" baseline="0" dirty="0">
                <a:ln>
                  <a:noFill/>
                </a:ln>
                <a:solidFill>
                  <a:schemeClr val="bg1"/>
                </a:solidFill>
                <a:effectLst/>
                <a:ea typeface="Calibri" pitchFamily="34" charset="0"/>
                <a:cs typeface="Calibri" pitchFamily="34" charset="0"/>
              </a:rPr>
              <a:t>: Robert C. Martin</a:t>
            </a: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dirty="0">
                <a:ln>
                  <a:noFill/>
                </a:ln>
                <a:solidFill>
                  <a:schemeClr val="bg1">
                    <a:lumMod val="75000"/>
                  </a:schemeClr>
                </a:solidFill>
                <a:effectLst/>
                <a:ea typeface="Times New Roman" pitchFamily="18" charset="0"/>
                <a:cs typeface="Calibri" pitchFamily="34" charset="0"/>
              </a:rPr>
              <a:t>#1.‎</a:t>
            </a: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 El complemento también es cierto: el código de </a:t>
            </a:r>
            <a:r>
              <a:rPr kumimoji="0" lang="es-AR" sz="1400" b="0" i="0" u="none" strike="noStrike" cap="none" normalizeH="0" baseline="0" dirty="0" err="1">
                <a:ln>
                  <a:noFill/>
                </a:ln>
                <a:solidFill>
                  <a:schemeClr val="bg1">
                    <a:lumMod val="75000"/>
                  </a:schemeClr>
                </a:solidFill>
                <a:effectLst/>
                <a:ea typeface="Times New Roman" pitchFamily="18" charset="0"/>
                <a:cs typeface="Calibri" pitchFamily="34" charset="0"/>
              </a:rPr>
              <a:t>procedural</a:t>
            </a: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 dificulta la adición de ‎</a:t>
            </a:r>
            <a:r>
              <a:rPr kumimoji="0" lang="es-AR" sz="1400" b="1" i="0" u="none" strike="noStrike" cap="none" normalizeH="0" baseline="0" dirty="0">
                <a:ln>
                  <a:noFill/>
                </a:ln>
                <a:solidFill>
                  <a:schemeClr val="bg1">
                    <a:lumMod val="75000"/>
                  </a:schemeClr>
                </a:solidFill>
                <a:effectLst/>
                <a:ea typeface="Times New Roman" pitchFamily="18" charset="0"/>
                <a:cs typeface="Calibri" pitchFamily="34" charset="0"/>
              </a:rPr>
              <a:t>‎nuevas estructuras de datos‎</a:t>
            </a: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 porque todas las funciones deben cambiar. El código OO dificulta la adición de nuevas funciones porque todas las clases deben cambiar. - ‎</a:t>
            </a:r>
            <a:r>
              <a:rPr kumimoji="0" lang="es-AR" sz="1400" b="0" i="1" u="none" strike="noStrike" cap="none" normalizeH="0" baseline="0" dirty="0">
                <a:ln>
                  <a:noFill/>
                </a:ln>
                <a:solidFill>
                  <a:schemeClr val="bg1">
                    <a:lumMod val="75000"/>
                  </a:schemeClr>
                </a:solidFill>
                <a:effectLst/>
                <a:ea typeface="Times New Roman" pitchFamily="18" charset="0"/>
                <a:cs typeface="Calibri" pitchFamily="34" charset="0"/>
              </a:rPr>
              <a:t>‎Autor: Robert C. Martin‎</a:t>
            </a:r>
            <a:r>
              <a:rPr kumimoji="0" lang="es-AR" sz="1400" b="0" i="1" u="none" strike="noStrike" cap="none" normalizeH="0" baseline="0" dirty="0">
                <a:ln>
                  <a:noFill/>
                </a:ln>
                <a:solidFill>
                  <a:schemeClr val="bg1"/>
                </a:solidFill>
                <a:effectLst/>
                <a:ea typeface="Times New Roman" pitchFamily="18" charset="0"/>
                <a:cs typeface="Calibri" pitchFamily="34" charset="0"/>
              </a:rPr>
              <a:t/>
            </a:r>
            <a:br>
              <a:rPr kumimoji="0" lang="es-AR" sz="1400" b="0" i="1" u="none" strike="noStrike" cap="none" normalizeH="0" baseline="0" dirty="0">
                <a:ln>
                  <a:noFill/>
                </a:ln>
                <a:solidFill>
                  <a:schemeClr val="bg1"/>
                </a:solidFill>
                <a:effectLst/>
                <a:ea typeface="Times New Roman" pitchFamily="18" charset="0"/>
                <a:cs typeface="Calibri" pitchFamily="34" charset="0"/>
              </a:rPr>
            </a:b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dirty="0">
                <a:ln>
                  <a:noFill/>
                </a:ln>
                <a:solidFill>
                  <a:schemeClr val="bg1"/>
                </a:solidFill>
                <a:effectLst/>
                <a:ea typeface="Calibri" pitchFamily="34" charset="0"/>
                <a:cs typeface="Calibri" pitchFamily="34" charset="0"/>
              </a:rPr>
              <a:t>#2.</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Procedural</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code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code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using</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1" i="0" u="none" strike="noStrike" cap="none" normalizeH="0" baseline="0" dirty="0">
                <a:ln>
                  <a:noFill/>
                </a:ln>
                <a:solidFill>
                  <a:schemeClr val="bg1"/>
                </a:solidFill>
                <a:effectLst/>
                <a:ea typeface="Calibri" pitchFamily="34" charset="0"/>
                <a:cs typeface="Calibri" pitchFamily="34" charset="0"/>
              </a:rPr>
              <a:t>data </a:t>
            </a:r>
            <a:r>
              <a:rPr kumimoji="0" lang="es-AR" sz="1400" b="1" i="0" u="none" strike="noStrike" cap="none" normalizeH="0" baseline="0" dirty="0" err="1">
                <a:ln>
                  <a:noFill/>
                </a:ln>
                <a:solidFill>
                  <a:schemeClr val="bg1"/>
                </a:solidFill>
                <a:effectLst/>
                <a:ea typeface="Calibri" pitchFamily="34" charset="0"/>
                <a:cs typeface="Calibri" pitchFamily="34" charset="0"/>
              </a:rPr>
              <a:t>structures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makes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it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easy</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to</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add</a:t>
            </a:r>
            <a:r>
              <a:rPr kumimoji="0" lang="es-AR" sz="1400" b="0" i="0" u="none" strike="noStrike" cap="none" normalizeH="0" baseline="0" dirty="0">
                <a:ln>
                  <a:noFill/>
                </a:ln>
                <a:solidFill>
                  <a:schemeClr val="bg1"/>
                </a:solidFill>
                <a:effectLst/>
                <a:ea typeface="Calibri" pitchFamily="34" charset="0"/>
                <a:cs typeface="Calibri" pitchFamily="34" charset="0"/>
              </a:rPr>
              <a:t> new </a:t>
            </a:r>
            <a:r>
              <a:rPr kumimoji="0" lang="es-AR" sz="1400" b="0" i="0" u="none" strike="noStrike" cap="none" normalizeH="0" baseline="0" dirty="0" err="1">
                <a:ln>
                  <a:noFill/>
                </a:ln>
                <a:solidFill>
                  <a:schemeClr val="bg1"/>
                </a:solidFill>
                <a:effectLst/>
                <a:ea typeface="Calibri" pitchFamily="34" charset="0"/>
                <a:cs typeface="Calibri" pitchFamily="34" charset="0"/>
              </a:rPr>
              <a:t>functions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without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changing</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the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existing</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1" i="0" u="none" strike="noStrike" cap="none" normalizeH="0" baseline="0" dirty="0">
                <a:ln>
                  <a:noFill/>
                </a:ln>
                <a:solidFill>
                  <a:schemeClr val="bg1"/>
                </a:solidFill>
                <a:effectLst/>
                <a:ea typeface="Calibri" pitchFamily="34" charset="0"/>
                <a:cs typeface="Calibri" pitchFamily="34" charset="0"/>
              </a:rPr>
              <a:t>data </a:t>
            </a:r>
            <a:r>
              <a:rPr kumimoji="0" lang="es-AR" sz="1400" b="1" i="0" u="none" strike="noStrike" cap="none" normalizeH="0" baseline="0" dirty="0" err="1">
                <a:ln>
                  <a:noFill/>
                </a:ln>
                <a:solidFill>
                  <a:schemeClr val="bg1"/>
                </a:solidFill>
                <a:effectLst/>
                <a:ea typeface="Calibri" pitchFamily="34" charset="0"/>
                <a:cs typeface="Calibri" pitchFamily="34" charset="0"/>
              </a:rPr>
              <a:t>structures</a:t>
            </a:r>
            <a:r>
              <a:rPr kumimoji="0" lang="es-AR" sz="1400" b="0" i="0" u="none" strike="noStrike" cap="none" normalizeH="0" baseline="0" dirty="0">
                <a:ln>
                  <a:noFill/>
                </a:ln>
                <a:solidFill>
                  <a:schemeClr val="bg1"/>
                </a:solidFill>
                <a:effectLst/>
                <a:ea typeface="Calibri" pitchFamily="34" charset="0"/>
                <a:cs typeface="Calibri" pitchFamily="34" charset="0"/>
              </a:rPr>
              <a:t>. OO </a:t>
            </a:r>
            <a:r>
              <a:rPr kumimoji="0" lang="es-AR" sz="1400" b="0" i="0" u="none" strike="noStrike" cap="none" normalizeH="0" baseline="0" dirty="0" err="1">
                <a:ln>
                  <a:noFill/>
                </a:ln>
                <a:solidFill>
                  <a:schemeClr val="bg1"/>
                </a:solidFill>
                <a:effectLst/>
                <a:ea typeface="Calibri" pitchFamily="34" charset="0"/>
                <a:cs typeface="Calibri" pitchFamily="34" charset="0"/>
              </a:rPr>
              <a:t>code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on</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the</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other</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hand</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makes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it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easy</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to</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add</a:t>
            </a:r>
            <a:r>
              <a:rPr kumimoji="0" lang="es-AR" sz="1400" b="0" i="0" u="none" strike="noStrike" cap="none" normalizeH="0" baseline="0" dirty="0">
                <a:ln>
                  <a:noFill/>
                </a:ln>
                <a:solidFill>
                  <a:schemeClr val="bg1"/>
                </a:solidFill>
                <a:effectLst/>
                <a:ea typeface="Calibri" pitchFamily="34" charset="0"/>
                <a:cs typeface="Calibri" pitchFamily="34" charset="0"/>
              </a:rPr>
              <a:t> new </a:t>
            </a:r>
            <a:r>
              <a:rPr kumimoji="0" lang="es-AR" sz="1400" b="0" i="0" u="none" strike="noStrike" cap="none" normalizeH="0" baseline="0" dirty="0" err="1">
                <a:ln>
                  <a:noFill/>
                </a:ln>
                <a:solidFill>
                  <a:schemeClr val="bg1"/>
                </a:solidFill>
                <a:effectLst/>
                <a:ea typeface="Calibri" pitchFamily="34" charset="0"/>
                <a:cs typeface="Calibri" pitchFamily="34" charset="0"/>
              </a:rPr>
              <a:t>classes</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without</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changing</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existing</a:t>
            </a:r>
            <a:r>
              <a:rPr kumimoji="0" lang="es-AR" sz="1400" b="0" i="0" u="none" strike="noStrike" cap="none" normalizeH="0" baseline="0" dirty="0">
                <a:ln>
                  <a:noFill/>
                </a:ln>
                <a:solidFill>
                  <a:schemeClr val="bg1"/>
                </a:solidFill>
                <a:effectLst/>
                <a:ea typeface="Calibri" pitchFamily="34" charset="0"/>
                <a:cs typeface="Calibri" pitchFamily="34" charset="0"/>
              </a:rPr>
              <a:t> </a:t>
            </a:r>
            <a:r>
              <a:rPr kumimoji="0" lang="es-AR" sz="1400" b="0" i="0" u="none" strike="noStrike" cap="none" normalizeH="0" baseline="0" dirty="0" err="1">
                <a:ln>
                  <a:noFill/>
                </a:ln>
                <a:solidFill>
                  <a:schemeClr val="bg1"/>
                </a:solidFill>
                <a:effectLst/>
                <a:ea typeface="Calibri" pitchFamily="34" charset="0"/>
                <a:cs typeface="Calibri" pitchFamily="34" charset="0"/>
              </a:rPr>
              <a:t>functions</a:t>
            </a:r>
            <a:r>
              <a:rPr kumimoji="0" lang="es-AR" sz="1400" b="0" i="0" u="none" strike="noStrike" cap="none" normalizeH="0" baseline="0" dirty="0">
                <a:ln>
                  <a:noFill/>
                </a:ln>
                <a:solidFill>
                  <a:schemeClr val="bg1"/>
                </a:solidFill>
                <a:effectLst/>
                <a:ea typeface="Calibri" pitchFamily="34" charset="0"/>
                <a:cs typeface="Calibri" pitchFamily="34" charset="0"/>
              </a:rPr>
              <a:t>. - </a:t>
            </a:r>
            <a:r>
              <a:rPr kumimoji="0" lang="es-AR" sz="1400" b="0" i="1" u="none" strike="noStrike" cap="none" normalizeH="0" baseline="0" dirty="0" err="1">
                <a:ln>
                  <a:noFill/>
                </a:ln>
                <a:solidFill>
                  <a:schemeClr val="bg1"/>
                </a:solidFill>
                <a:effectLst/>
                <a:ea typeface="Calibri" pitchFamily="34" charset="0"/>
                <a:cs typeface="Calibri" pitchFamily="34" charset="0"/>
              </a:rPr>
              <a:t>Author</a:t>
            </a:r>
            <a:r>
              <a:rPr kumimoji="0" lang="es-AR" sz="1400" b="0" i="1" u="none" strike="noStrike" cap="none" normalizeH="0" baseline="0" dirty="0">
                <a:ln>
                  <a:noFill/>
                </a:ln>
                <a:solidFill>
                  <a:schemeClr val="bg1"/>
                </a:solidFill>
                <a:effectLst/>
                <a:ea typeface="Calibri" pitchFamily="34" charset="0"/>
                <a:cs typeface="Calibri" pitchFamily="34" charset="0"/>
              </a:rPr>
              <a:t>: Robert C. Martin</a:t>
            </a: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#2. El código de procedimiento (código que utiliza estructuras de datos) facilita la adición de nuevas funciones sin cambiar las estructuras de datos existentes. El código OO, por otro lado, facilita agregar nuevas clases sin cambiar las funciones existentes. - Autor: Robert C. Martín</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solidFill>
                <a:effectLst/>
                <a:ea typeface="Times New Roman" pitchFamily="18" charset="0"/>
                <a:cs typeface="Calibri" pitchFamily="34" charset="0"/>
              </a:rPr>
              <a:t>#3. </a:t>
            </a:r>
            <a:r>
              <a:rPr kumimoji="0" lang="es-AR" sz="1400" b="0" i="0" u="none" strike="noStrike" cap="none" normalizeH="0" baseline="0" dirty="0" err="1">
                <a:ln>
                  <a:noFill/>
                </a:ln>
                <a:solidFill>
                  <a:schemeClr val="bg1"/>
                </a:solidFill>
                <a:effectLst/>
                <a:ea typeface="Times New Roman" pitchFamily="18" charset="0"/>
                <a:cs typeface="Calibri" pitchFamily="34" charset="0"/>
              </a:rPr>
              <a:t>Smart</a:t>
            </a:r>
            <a:r>
              <a:rPr kumimoji="0" lang="es-AR" sz="1400" b="0" i="0" u="none" strike="noStrike" cap="none" normalizeH="0" baseline="0" dirty="0">
                <a:ln>
                  <a:noFill/>
                </a:ln>
                <a:solidFill>
                  <a:schemeClr val="bg1"/>
                </a:solidFill>
                <a:effectLst/>
                <a:ea typeface="Times New Roman" pitchFamily="18" charset="0"/>
                <a:cs typeface="Calibri" pitchFamily="34" charset="0"/>
              </a:rPr>
              <a:t>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structures</a:t>
            </a:r>
            <a:r>
              <a:rPr kumimoji="0" lang="es-AR" sz="1400" b="0" i="0" u="none" strike="noStrike" cap="none" normalizeH="0" baseline="0" dirty="0">
                <a:ln>
                  <a:noFill/>
                </a:ln>
                <a:solidFill>
                  <a:schemeClr val="bg1"/>
                </a:solidFill>
                <a:effectLst/>
                <a:ea typeface="Times New Roman" pitchFamily="18" charset="0"/>
                <a:cs typeface="Calibri" pitchFamily="34" charset="0"/>
              </a:rPr>
              <a:t> and </a:t>
            </a:r>
            <a:r>
              <a:rPr kumimoji="0" lang="es-AR" sz="1400" b="0" i="0" u="none" strike="noStrike" cap="none" normalizeH="0" baseline="0" dirty="0" err="1">
                <a:ln>
                  <a:noFill/>
                </a:ln>
                <a:solidFill>
                  <a:schemeClr val="bg1"/>
                </a:solidFill>
                <a:effectLst/>
                <a:ea typeface="Times New Roman" pitchFamily="18" charset="0"/>
                <a:cs typeface="Calibri" pitchFamily="34" charset="0"/>
              </a:rPr>
              <a:t>dumb</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code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works</a:t>
            </a:r>
            <a:r>
              <a:rPr kumimoji="0" lang="es-AR" sz="1400" b="0" i="0" u="none" strike="noStrike" cap="none" normalizeH="0" baseline="0" dirty="0">
                <a:ln>
                  <a:noFill/>
                </a:ln>
                <a:solidFill>
                  <a:schemeClr val="bg1"/>
                </a:solidFill>
                <a:effectLst/>
                <a:ea typeface="Times New Roman" pitchFamily="18" charset="0"/>
                <a:cs typeface="Calibri" pitchFamily="34" charset="0"/>
              </a:rPr>
              <a:t> a </a:t>
            </a:r>
            <a:r>
              <a:rPr kumimoji="0" lang="es-AR" sz="1400" b="0" i="0" u="none" strike="noStrike" cap="none" normalizeH="0" baseline="0" dirty="0" err="1">
                <a:ln>
                  <a:noFill/>
                </a:ln>
                <a:solidFill>
                  <a:schemeClr val="bg1"/>
                </a:solidFill>
                <a:effectLst/>
                <a:ea typeface="Times New Roman" pitchFamily="18" charset="0"/>
                <a:cs typeface="Calibri" pitchFamily="34" charset="0"/>
              </a:rPr>
              <a:t>lot</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better</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than</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other</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way</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around</a:t>
            </a:r>
            <a:r>
              <a:rPr kumimoji="0" lang="es-AR" sz="1400" b="0" i="0" u="none" strike="noStrike" cap="none" normalizeH="0" baseline="0" dirty="0">
                <a:ln>
                  <a:noFill/>
                </a:ln>
                <a:solidFill>
                  <a:schemeClr val="bg1"/>
                </a:solidFill>
                <a:effectLst/>
                <a:ea typeface="Times New Roman" pitchFamily="18" charset="0"/>
                <a:cs typeface="Calibri" pitchFamily="34" charset="0"/>
              </a:rPr>
              <a:t>. - </a:t>
            </a:r>
            <a:r>
              <a:rPr kumimoji="0" lang="es-AR" sz="1400" b="0" i="0" u="none" strike="noStrike" cap="none" normalizeH="0" baseline="0" dirty="0" err="1">
                <a:ln>
                  <a:noFill/>
                </a:ln>
                <a:solidFill>
                  <a:schemeClr val="bg1"/>
                </a:solidFill>
                <a:effectLst/>
                <a:ea typeface="Times New Roman" pitchFamily="18" charset="0"/>
                <a:cs typeface="Calibri" pitchFamily="34" charset="0"/>
              </a:rPr>
              <a:t>Author</a:t>
            </a:r>
            <a:r>
              <a:rPr kumimoji="0" lang="es-AR" sz="1400" b="0" i="0" u="none" strike="noStrike" cap="none" normalizeH="0" baseline="0" dirty="0">
                <a:ln>
                  <a:noFill/>
                </a:ln>
                <a:solidFill>
                  <a:schemeClr val="bg1"/>
                </a:solidFill>
                <a:effectLst/>
                <a:ea typeface="Times New Roman" pitchFamily="18" charset="0"/>
                <a:cs typeface="Calibri" pitchFamily="34" charset="0"/>
              </a:rPr>
              <a:t>: Eric S. Raymond</a:t>
            </a: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#3.Las estructuras de datos inteligentes y el código tonto funcionan mucho mejor que al revés. - Autor: Eric S. Raymond</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solidFill>
                <a:effectLst/>
                <a:ea typeface="Times New Roman" pitchFamily="18" charset="0"/>
                <a:cs typeface="Calibri" pitchFamily="34" charset="0"/>
              </a:rPr>
              <a:t>#4. </a:t>
            </a:r>
            <a:r>
              <a:rPr kumimoji="0" lang="es-AR" sz="1400" b="0" i="0" u="none" strike="noStrike" cap="none" normalizeH="0" baseline="0" dirty="0" err="1">
                <a:ln>
                  <a:noFill/>
                </a:ln>
                <a:solidFill>
                  <a:schemeClr val="bg1"/>
                </a:solidFill>
                <a:effectLst/>
                <a:ea typeface="Times New Roman" pitchFamily="18" charset="0"/>
                <a:cs typeface="Calibri" pitchFamily="34" charset="0"/>
              </a:rPr>
              <a:t>Realize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you</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won't</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master</a:t>
            </a:r>
            <a:r>
              <a:rPr kumimoji="0" lang="es-AR" sz="1400" b="0" i="0" u="none" strike="noStrike" cap="none" normalizeH="0" baseline="0" dirty="0">
                <a:ln>
                  <a:noFill/>
                </a:ln>
                <a:solidFill>
                  <a:schemeClr val="bg1"/>
                </a:solidFill>
                <a:effectLst/>
                <a:ea typeface="Times New Roman" pitchFamily="18" charset="0"/>
                <a:cs typeface="Calibri" pitchFamily="34" charset="0"/>
              </a:rPr>
              <a:t>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structures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until</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you</a:t>
            </a:r>
            <a:r>
              <a:rPr kumimoji="0" lang="es-AR" sz="1400" b="0" i="0" u="none" strike="noStrike" cap="none" normalizeH="0" baseline="0" dirty="0">
                <a:ln>
                  <a:noFill/>
                </a:ln>
                <a:solidFill>
                  <a:schemeClr val="bg1"/>
                </a:solidFill>
                <a:effectLst/>
                <a:ea typeface="Times New Roman" pitchFamily="18" charset="0"/>
                <a:cs typeface="Calibri" pitchFamily="34" charset="0"/>
              </a:rPr>
              <a:t> are </a:t>
            </a:r>
            <a:r>
              <a:rPr kumimoji="0" lang="es-AR" sz="1400" b="0" i="0" u="none" strike="noStrike" cap="none" normalizeH="0" baseline="0" dirty="0" err="1">
                <a:ln>
                  <a:noFill/>
                </a:ln>
                <a:solidFill>
                  <a:schemeClr val="bg1"/>
                </a:solidFill>
                <a:effectLst/>
                <a:ea typeface="Times New Roman" pitchFamily="18" charset="0"/>
                <a:cs typeface="Calibri" pitchFamily="34" charset="0"/>
              </a:rPr>
              <a:t>working</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on</a:t>
            </a:r>
            <a:r>
              <a:rPr kumimoji="0" lang="es-AR" sz="1400" b="0" i="0" u="none" strike="noStrike" cap="none" normalizeH="0" baseline="0" dirty="0">
                <a:ln>
                  <a:noFill/>
                </a:ln>
                <a:solidFill>
                  <a:schemeClr val="bg1"/>
                </a:solidFill>
                <a:effectLst/>
                <a:ea typeface="Times New Roman" pitchFamily="18" charset="0"/>
                <a:cs typeface="Calibri" pitchFamily="34" charset="0"/>
              </a:rPr>
              <a:t> a real-</a:t>
            </a:r>
            <a:r>
              <a:rPr kumimoji="0" lang="es-AR" sz="1400" b="0" i="0" u="none" strike="noStrike" cap="none" normalizeH="0" baseline="0" dirty="0" err="1">
                <a:ln>
                  <a:noFill/>
                </a:ln>
                <a:solidFill>
                  <a:schemeClr val="bg1"/>
                </a:solidFill>
                <a:effectLst/>
                <a:ea typeface="Times New Roman" pitchFamily="18" charset="0"/>
                <a:cs typeface="Calibri" pitchFamily="34" charset="0"/>
              </a:rPr>
              <a:t>world</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problem</a:t>
            </a:r>
            <a:r>
              <a:rPr kumimoji="0" lang="es-AR" sz="1400" b="0" i="0" u="none" strike="noStrike" cap="none" normalizeH="0" baseline="0" dirty="0">
                <a:ln>
                  <a:noFill/>
                </a:ln>
                <a:solidFill>
                  <a:schemeClr val="bg1"/>
                </a:solidFill>
                <a:effectLst/>
                <a:ea typeface="Times New Roman" pitchFamily="18" charset="0"/>
                <a:cs typeface="Calibri" pitchFamily="34" charset="0"/>
              </a:rPr>
              <a:t> and </a:t>
            </a:r>
            <a:r>
              <a:rPr kumimoji="0" lang="es-AR" sz="1400" b="0" i="0" u="none" strike="noStrike" cap="none" normalizeH="0" baseline="0" dirty="0" err="1">
                <a:ln>
                  <a:noFill/>
                </a:ln>
                <a:solidFill>
                  <a:schemeClr val="bg1"/>
                </a:solidFill>
                <a:effectLst/>
                <a:ea typeface="Times New Roman" pitchFamily="18" charset="0"/>
                <a:cs typeface="Calibri" pitchFamily="34" charset="0"/>
              </a:rPr>
              <a:t>discover</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that</a:t>
            </a:r>
            <a:r>
              <a:rPr kumimoji="0" lang="es-AR" sz="1400" b="0" i="0" u="none" strike="noStrike" cap="none" normalizeH="0" baseline="0" dirty="0">
                <a:ln>
                  <a:noFill/>
                </a:ln>
                <a:solidFill>
                  <a:schemeClr val="bg1"/>
                </a:solidFill>
                <a:effectLst/>
                <a:ea typeface="Times New Roman" pitchFamily="18" charset="0"/>
                <a:cs typeface="Calibri" pitchFamily="34" charset="0"/>
              </a:rPr>
              <a:t> a hash </a:t>
            </a:r>
            <a:r>
              <a:rPr kumimoji="0" lang="es-AR" sz="1400" b="0" i="0" u="none" strike="noStrike" cap="none" normalizeH="0" baseline="0" dirty="0" err="1">
                <a:ln>
                  <a:noFill/>
                </a:ln>
                <a:solidFill>
                  <a:schemeClr val="bg1"/>
                </a:solidFill>
                <a:effectLst/>
                <a:ea typeface="Times New Roman" pitchFamily="18" charset="0"/>
                <a:cs typeface="Calibri" pitchFamily="34" charset="0"/>
              </a:rPr>
              <a:t>is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solution</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to</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your</a:t>
            </a:r>
            <a:r>
              <a:rPr kumimoji="0" lang="es-AR" sz="1400" b="0" i="0" u="none" strike="noStrike" cap="none" normalizeH="0" baseline="0" dirty="0">
                <a:ln>
                  <a:noFill/>
                </a:ln>
                <a:solidFill>
                  <a:schemeClr val="bg1"/>
                </a:solidFill>
                <a:effectLst/>
                <a:ea typeface="Times New Roman" pitchFamily="18" charset="0"/>
                <a:cs typeface="Calibri" pitchFamily="34" charset="0"/>
              </a:rPr>
              <a:t> performance </a:t>
            </a:r>
            <a:r>
              <a:rPr kumimoji="0" lang="es-AR" sz="1400" b="0" i="0" u="none" strike="noStrike" cap="none" normalizeH="0" baseline="0" dirty="0" err="1">
                <a:ln>
                  <a:noFill/>
                </a:ln>
                <a:solidFill>
                  <a:schemeClr val="bg1"/>
                </a:solidFill>
                <a:effectLst/>
                <a:ea typeface="Times New Roman" pitchFamily="18" charset="0"/>
                <a:cs typeface="Calibri" pitchFamily="34" charset="0"/>
              </a:rPr>
              <a:t>woes</a:t>
            </a:r>
            <a:r>
              <a:rPr kumimoji="0" lang="es-AR" sz="1400" b="0" i="0" u="none" strike="noStrike" cap="none" normalizeH="0" baseline="0" dirty="0">
                <a:ln>
                  <a:noFill/>
                </a:ln>
                <a:solidFill>
                  <a:schemeClr val="bg1"/>
                </a:solidFill>
                <a:effectLst/>
                <a:ea typeface="Times New Roman" pitchFamily="18" charset="0"/>
                <a:cs typeface="Calibri" pitchFamily="34" charset="0"/>
              </a:rPr>
              <a:t>. - </a:t>
            </a:r>
            <a:r>
              <a:rPr kumimoji="0" lang="es-AR" sz="1400" b="0" i="0" u="none" strike="noStrike" cap="none" normalizeH="0" baseline="0" dirty="0" err="1">
                <a:ln>
                  <a:noFill/>
                </a:ln>
                <a:solidFill>
                  <a:schemeClr val="bg1"/>
                </a:solidFill>
                <a:effectLst/>
                <a:ea typeface="Times New Roman" pitchFamily="18" charset="0"/>
                <a:cs typeface="Calibri" pitchFamily="34" charset="0"/>
              </a:rPr>
              <a:t>Author</a:t>
            </a:r>
            <a:r>
              <a:rPr kumimoji="0" lang="es-AR" sz="1400" b="0" i="0" u="none" strike="noStrike" cap="none" normalizeH="0" baseline="0" dirty="0">
                <a:ln>
                  <a:noFill/>
                </a:ln>
                <a:solidFill>
                  <a:schemeClr val="bg1"/>
                </a:solidFill>
                <a:effectLst/>
                <a:ea typeface="Times New Roman" pitchFamily="18" charset="0"/>
                <a:cs typeface="Calibri" pitchFamily="34" charset="0"/>
              </a:rPr>
              <a:t>: Robert </a:t>
            </a:r>
            <a:r>
              <a:rPr kumimoji="0" lang="es-AR" sz="1400" b="0" i="0" u="none" strike="noStrike" cap="none" normalizeH="0" baseline="0" dirty="0" err="1">
                <a:ln>
                  <a:noFill/>
                </a:ln>
                <a:solidFill>
                  <a:schemeClr val="bg1"/>
                </a:solidFill>
                <a:effectLst/>
                <a:ea typeface="Times New Roman" pitchFamily="18" charset="0"/>
                <a:cs typeface="Calibri" pitchFamily="34" charset="0"/>
              </a:rPr>
              <a:t>Love</a:t>
            </a: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#4. Tenga en cuenta que no dominará las estructuras de datos hasta que esté trabajando en un problema del mundo real y descubra que un hash es la solución a sus problemas de rendimiento. - Autor: Robert </a:t>
            </a:r>
            <a:r>
              <a:rPr kumimoji="0" lang="es-AR" sz="1400" b="0" i="0" u="none" strike="noStrike" cap="none" normalizeH="0" baseline="0" dirty="0" err="1">
                <a:ln>
                  <a:noFill/>
                </a:ln>
                <a:solidFill>
                  <a:schemeClr val="bg1">
                    <a:lumMod val="75000"/>
                  </a:schemeClr>
                </a:solidFill>
                <a:effectLst/>
                <a:ea typeface="Times New Roman" pitchFamily="18" charset="0"/>
                <a:cs typeface="Calibri" pitchFamily="34" charset="0"/>
              </a:rPr>
              <a:t>Love</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endParaRPr kumimoji="0" lang="es-AR" sz="1400"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solidFill>
                <a:effectLst/>
                <a:ea typeface="Times New Roman" pitchFamily="18" charset="0"/>
                <a:cs typeface="Calibri" pitchFamily="34" charset="0"/>
              </a:rPr>
              <a:t>#5. </a:t>
            </a:r>
            <a:r>
              <a:rPr kumimoji="0" lang="es-AR" sz="1400" b="0" i="0" u="none" strike="noStrike" cap="none" normalizeH="0" baseline="0" dirty="0" err="1">
                <a:ln>
                  <a:noFill/>
                </a:ln>
                <a:solidFill>
                  <a:schemeClr val="bg1"/>
                </a:solidFill>
                <a:effectLst/>
                <a:ea typeface="Times New Roman" pitchFamily="18" charset="0"/>
                <a:cs typeface="Calibri" pitchFamily="34" charset="0"/>
              </a:rPr>
              <a:t>Compassion</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is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what</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you're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good</a:t>
            </a:r>
            <a:r>
              <a:rPr kumimoji="0" lang="es-AR" sz="1400" b="0" i="0" u="none" strike="noStrike" cap="none" normalizeH="0" baseline="0" dirty="0">
                <a:ln>
                  <a:noFill/>
                </a:ln>
                <a:solidFill>
                  <a:schemeClr val="bg1"/>
                </a:solidFill>
                <a:effectLst/>
                <a:ea typeface="Times New Roman" pitchFamily="18" charset="0"/>
                <a:cs typeface="Calibri" pitchFamily="34" charset="0"/>
              </a:rPr>
              <a:t>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I'm</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better</a:t>
            </a:r>
            <a:r>
              <a:rPr kumimoji="0" lang="es-AR" sz="1400" b="0" i="0" u="none" strike="noStrike" cap="none" normalizeH="0" baseline="0" dirty="0">
                <a:ln>
                  <a:noFill/>
                </a:ln>
                <a:solidFill>
                  <a:schemeClr val="bg1"/>
                </a:solidFill>
                <a:effectLst/>
                <a:ea typeface="Times New Roman" pitchFamily="18" charset="0"/>
                <a:cs typeface="Calibri" pitchFamily="34" charset="0"/>
              </a:rPr>
              <a:t>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complex</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searches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through</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organized</a:t>
            </a:r>
            <a:r>
              <a:rPr kumimoji="0" lang="es-AR" sz="1400" b="0" i="0" u="none" strike="noStrike" cap="none" normalizeH="0" baseline="0" dirty="0">
                <a:ln>
                  <a:noFill/>
                </a:ln>
                <a:solidFill>
                  <a:schemeClr val="bg1"/>
                </a:solidFill>
                <a:effectLst/>
                <a:ea typeface="Times New Roman" pitchFamily="18" charset="0"/>
                <a:cs typeface="Calibri" pitchFamily="34" charset="0"/>
              </a:rPr>
              <a:t>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structures</a:t>
            </a:r>
            <a:r>
              <a:rPr kumimoji="0" lang="es-AR" sz="1400" b="0" i="0" u="none" strike="noStrike" cap="none" normalizeH="0" baseline="0" dirty="0">
                <a:ln>
                  <a:noFill/>
                </a:ln>
                <a:solidFill>
                  <a:schemeClr val="bg1"/>
                </a:solidFill>
                <a:effectLst/>
                <a:ea typeface="Times New Roman" pitchFamily="18" charset="0"/>
                <a:cs typeface="Calibri" pitchFamily="34" charset="0"/>
              </a:rPr>
              <a:t>. - </a:t>
            </a:r>
            <a:r>
              <a:rPr kumimoji="0" lang="es-AR" sz="1400" b="0" i="0" u="none" strike="noStrike" cap="none" normalizeH="0" baseline="0" dirty="0" err="1">
                <a:ln>
                  <a:noFill/>
                </a:ln>
                <a:solidFill>
                  <a:schemeClr val="bg1"/>
                </a:solidFill>
                <a:effectLst/>
                <a:ea typeface="Times New Roman" pitchFamily="18" charset="0"/>
                <a:cs typeface="Calibri" pitchFamily="34" charset="0"/>
              </a:rPr>
              <a:t>Author</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Orson</a:t>
            </a:r>
            <a:r>
              <a:rPr kumimoji="0" lang="es-AR" sz="1400" b="0" i="0" u="none" strike="noStrike" cap="none" normalizeH="0" baseline="0" dirty="0">
                <a:ln>
                  <a:noFill/>
                </a:ln>
                <a:solidFill>
                  <a:schemeClr val="bg1"/>
                </a:solidFill>
                <a:effectLst/>
                <a:ea typeface="Times New Roman" pitchFamily="18" charset="0"/>
                <a:cs typeface="Calibri" pitchFamily="34" charset="0"/>
              </a:rPr>
              <a:t> Scott </a:t>
            </a:r>
            <a:r>
              <a:rPr kumimoji="0" lang="es-AR" sz="1400" b="0" i="0" u="none" strike="noStrike" cap="none" normalizeH="0" baseline="0" dirty="0" err="1">
                <a:ln>
                  <a:noFill/>
                </a:ln>
                <a:solidFill>
                  <a:schemeClr val="bg1"/>
                </a:solidFill>
                <a:effectLst/>
                <a:ea typeface="Times New Roman" pitchFamily="18" charset="0"/>
                <a:cs typeface="Calibri" pitchFamily="34" charset="0"/>
              </a:rPr>
              <a:t>Card</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#5. La compasión es en lo que eres bueno. Soy mejor en búsquedas complejas a través de estructuras de datos organizadas. - Autor: </a:t>
            </a:r>
            <a:r>
              <a:rPr kumimoji="0" lang="es-AR" sz="1400" b="0" i="0" u="none" strike="noStrike" cap="none" normalizeH="0" baseline="0" dirty="0" err="1">
                <a:ln>
                  <a:noFill/>
                </a:ln>
                <a:solidFill>
                  <a:schemeClr val="bg1">
                    <a:lumMod val="75000"/>
                  </a:schemeClr>
                </a:solidFill>
                <a:effectLst/>
                <a:ea typeface="Times New Roman" pitchFamily="18" charset="0"/>
                <a:cs typeface="Calibri" pitchFamily="34" charset="0"/>
              </a:rPr>
              <a:t>Orson</a:t>
            </a: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 Scott </a:t>
            </a:r>
            <a:r>
              <a:rPr kumimoji="0" lang="es-AR" sz="1400" b="0" i="0" u="none" strike="noStrike" cap="none" normalizeH="0" baseline="0" dirty="0" err="1">
                <a:ln>
                  <a:noFill/>
                </a:ln>
                <a:solidFill>
                  <a:schemeClr val="bg1">
                    <a:lumMod val="75000"/>
                  </a:schemeClr>
                </a:solidFill>
                <a:effectLst/>
                <a:ea typeface="Times New Roman" pitchFamily="18" charset="0"/>
                <a:cs typeface="Calibri" pitchFamily="34" charset="0"/>
              </a:rPr>
              <a:t>Card</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endParaRPr kumimoji="0" lang="es-AR" sz="1400" b="0" i="0" u="none" strike="noStrike" cap="none" normalizeH="0" baseline="0" dirty="0">
              <a:ln>
                <a:noFill/>
              </a:ln>
              <a:solidFill>
                <a:schemeClr val="bg1"/>
              </a:solidFill>
              <a:effectLst/>
              <a:cs typeface="Arial" pitchFamily="34" charset="0"/>
            </a:endParaRPr>
          </a:p>
        </p:txBody>
      </p:sp>
      <p:sp>
        <p:nvSpPr>
          <p:cNvPr id="7" name="6 Rectángulo"/>
          <p:cNvSpPr/>
          <p:nvPr/>
        </p:nvSpPr>
        <p:spPr>
          <a:xfrm>
            <a:off x="510078" y="233848"/>
            <a:ext cx="4951868" cy="461665"/>
          </a:xfrm>
          <a:prstGeom prst="rect">
            <a:avLst/>
          </a:prstGeom>
        </p:spPr>
        <p:txBody>
          <a:bodyPr wrap="none">
            <a:spAutoFit/>
          </a:bodyPr>
          <a:lstStyle/>
          <a:p>
            <a:r>
              <a:rPr lang="es-ES" sz="2400" dirty="0" err="1">
                <a:solidFill>
                  <a:schemeClr val="bg1"/>
                </a:solidFill>
              </a:rPr>
              <a:t>Algorithm</a:t>
            </a:r>
            <a:r>
              <a:rPr lang="es-ES" sz="2400" dirty="0">
                <a:solidFill>
                  <a:schemeClr val="bg1"/>
                </a:solidFill>
              </a:rPr>
              <a:t> and data </a:t>
            </a:r>
            <a:r>
              <a:rPr lang="es-ES" sz="2400" dirty="0" err="1">
                <a:solidFill>
                  <a:schemeClr val="bg1"/>
                </a:solidFill>
              </a:rPr>
              <a:t>structures</a:t>
            </a:r>
            <a:r>
              <a:rPr lang="es-ES" sz="2400" dirty="0">
                <a:solidFill>
                  <a:schemeClr val="bg1"/>
                </a:solidFill>
              </a:rPr>
              <a:t> </a:t>
            </a:r>
            <a:r>
              <a:rPr lang="es-ES" sz="2400" dirty="0" err="1">
                <a:solidFill>
                  <a:schemeClr val="bg1"/>
                </a:solidFill>
              </a:rPr>
              <a:t>phrases</a:t>
            </a:r>
            <a:endParaRPr lang="es-ES" sz="2400" dirty="0">
              <a:solidFill>
                <a:schemeClr val="bg1"/>
              </a:solidFill>
            </a:endParaRPr>
          </a:p>
        </p:txBody>
      </p:sp>
      <p:pic>
        <p:nvPicPr>
          <p:cNvPr id="73731" name="Picture 3" descr="Data structures introduction - YouTube"/>
          <p:cNvPicPr>
            <a:picLocks noChangeAspect="1" noChangeArrowheads="1"/>
          </p:cNvPicPr>
          <p:nvPr/>
        </p:nvPicPr>
        <p:blipFill>
          <a:blip r:embed="rId2" cstate="print"/>
          <a:srcRect/>
          <a:stretch>
            <a:fillRect/>
          </a:stretch>
        </p:blipFill>
        <p:spPr bwMode="auto">
          <a:xfrm>
            <a:off x="9172136" y="134119"/>
            <a:ext cx="2894092" cy="141332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47FDC649-1D21-4B99-B85D-E96A2131AEDE}"/>
              </a:ext>
            </a:extLst>
          </p:cNvPr>
          <p:cNvSpPr txBox="1"/>
          <p:nvPr/>
        </p:nvSpPr>
        <p:spPr>
          <a:xfrm>
            <a:off x="6831158" y="3094276"/>
            <a:ext cx="2608263" cy="707886"/>
          </a:xfrm>
          <a:prstGeom prst="rect">
            <a:avLst/>
          </a:prstGeom>
          <a:noFill/>
        </p:spPr>
        <p:txBody>
          <a:bodyPr wrap="square">
            <a:spAutoFit/>
          </a:bodyPr>
          <a:lstStyle/>
          <a:p>
            <a:r>
              <a:rPr lang="es-AR" sz="4000" dirty="0" err="1" smtClean="0">
                <a:solidFill>
                  <a:schemeClr val="bg1"/>
                </a:solidFill>
              </a:rPr>
              <a:t>Stage</a:t>
            </a:r>
            <a:r>
              <a:rPr lang="es-AR" sz="4000" dirty="0" smtClean="0">
                <a:solidFill>
                  <a:schemeClr val="bg1"/>
                </a:solidFill>
              </a:rPr>
              <a:t> 4</a:t>
            </a:r>
            <a:endParaRPr lang="es-AR" sz="4000" dirty="0">
              <a:solidFill>
                <a:schemeClr val="bg1"/>
              </a:solidFill>
            </a:endParaRPr>
          </a:p>
        </p:txBody>
      </p:sp>
      <p:cxnSp>
        <p:nvCxnSpPr>
          <p:cNvPr id="3" name="Conector recto 2">
            <a:extLst>
              <a:ext uri="{FF2B5EF4-FFF2-40B4-BE49-F238E27FC236}">
                <a16:creationId xmlns:a16="http://schemas.microsoft.com/office/drawing/2014/main" xmlns="" id="{AC2EFFE4-37E9-453C-B9D6-2C064BABF7B4}"/>
              </a:ext>
            </a:extLst>
          </p:cNvPr>
          <p:cNvCxnSpPr/>
          <p:nvPr/>
        </p:nvCxnSpPr>
        <p:spPr>
          <a:xfrm>
            <a:off x="7010400" y="3779949"/>
            <a:ext cx="5181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1662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687406DF-68D8-4E3D-AA66-87B7C29EE2F8}"/>
              </a:ext>
            </a:extLst>
          </p:cNvPr>
          <p:cNvSpPr txBox="1"/>
          <p:nvPr/>
        </p:nvSpPr>
        <p:spPr>
          <a:xfrm>
            <a:off x="3662473" y="2721114"/>
            <a:ext cx="8529527" cy="707886"/>
          </a:xfrm>
          <a:prstGeom prst="rect">
            <a:avLst/>
          </a:prstGeom>
          <a:noFill/>
        </p:spPr>
        <p:txBody>
          <a:bodyPr wrap="square">
            <a:spAutoFit/>
          </a:bodyPr>
          <a:lstStyle/>
          <a:p>
            <a:r>
              <a:rPr lang="es-MX" sz="4000" dirty="0">
                <a:solidFill>
                  <a:schemeClr val="bg1"/>
                </a:solidFill>
              </a:rPr>
              <a:t>Técnicas de resolución de problemas</a:t>
            </a:r>
            <a:endParaRPr lang="es-AR" sz="4000" dirty="0">
              <a:solidFill>
                <a:schemeClr val="bg1"/>
              </a:solidFill>
              <a:latin typeface="+mj-lt"/>
            </a:endParaRPr>
          </a:p>
        </p:txBody>
      </p:sp>
      <p:cxnSp>
        <p:nvCxnSpPr>
          <p:cNvPr id="3" name="Conector recto 2">
            <a:extLst>
              <a:ext uri="{FF2B5EF4-FFF2-40B4-BE49-F238E27FC236}">
                <a16:creationId xmlns:a16="http://schemas.microsoft.com/office/drawing/2014/main" xmlns="" id="{328E56B5-A87F-4337-9DAE-038F1759CEB2}"/>
              </a:ext>
            </a:extLst>
          </p:cNvPr>
          <p:cNvCxnSpPr/>
          <p:nvPr/>
        </p:nvCxnSpPr>
        <p:spPr>
          <a:xfrm>
            <a:off x="6833937" y="3429000"/>
            <a:ext cx="559869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97255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MX" sz="2800" dirty="0">
                <a:solidFill>
                  <a:schemeClr val="bg1"/>
                </a:solidFill>
              </a:rPr>
              <a:t>Técnicas de resolución de problemas</a:t>
            </a:r>
            <a:endParaRPr lang="es-AR" sz="2800" dirty="0">
              <a:solidFill>
                <a:schemeClr val="bg1"/>
              </a:solidFill>
              <a:latin typeface="+mj-lt"/>
            </a:endParaRPr>
          </a:p>
        </p:txBody>
      </p:sp>
      <p:sp>
        <p:nvSpPr>
          <p:cNvPr id="5" name="CuadroTexto 4">
            <a:extLst>
              <a:ext uri="{FF2B5EF4-FFF2-40B4-BE49-F238E27FC236}">
                <a16:creationId xmlns:a16="http://schemas.microsoft.com/office/drawing/2014/main" xmlns="" id="{5D440958-1119-4DCB-989B-A21BEE8F442F}"/>
              </a:ext>
            </a:extLst>
          </p:cNvPr>
          <p:cNvSpPr txBox="1"/>
          <p:nvPr/>
        </p:nvSpPr>
        <p:spPr>
          <a:xfrm>
            <a:off x="495299" y="1044898"/>
            <a:ext cx="10836322" cy="2031325"/>
          </a:xfrm>
          <a:prstGeom prst="rect">
            <a:avLst/>
          </a:prstGeom>
          <a:noFill/>
        </p:spPr>
        <p:txBody>
          <a:bodyPr wrap="square">
            <a:spAutoFit/>
          </a:bodyPr>
          <a:lstStyle/>
          <a:p>
            <a:r>
              <a:rPr lang="es-MX" sz="1400" dirty="0">
                <a:solidFill>
                  <a:schemeClr val="bg1"/>
                </a:solidFill>
              </a:rPr>
              <a:t>Usted debe resolver problemas todos los días, con frecuencia sin tener conciencia del proceso que se sigue para llegar a la solución. En un ambiente de aprendizaje, normalmente se tiene la mayoría de la información necesaria: un enunciado claro del problema, la entrada necesaria y la salida requerida. En la vida real, el proceso no siempre es tan simple. Por lo común hay que </a:t>
            </a:r>
            <a:r>
              <a:rPr lang="es-MX" sz="1400" dirty="0" smtClean="0">
                <a:solidFill>
                  <a:schemeClr val="bg1"/>
                </a:solidFill>
              </a:rPr>
              <a:t>definir </a:t>
            </a:r>
            <a:r>
              <a:rPr lang="es-MX" sz="1400" dirty="0">
                <a:solidFill>
                  <a:schemeClr val="bg1"/>
                </a:solidFill>
              </a:rPr>
              <a:t>el problema y luego decidir con qué información se tiene que trabajar y cuáles deben ser los resultados. Después de que comprende y analiza un problema, debe llegar a una solución, un algoritmo. Antes se </a:t>
            </a:r>
            <a:r>
              <a:rPr lang="es-MX" sz="1400" dirty="0" smtClean="0">
                <a:solidFill>
                  <a:schemeClr val="bg1"/>
                </a:solidFill>
              </a:rPr>
              <a:t>definió </a:t>
            </a:r>
            <a:r>
              <a:rPr lang="es-MX" sz="1400" dirty="0">
                <a:solidFill>
                  <a:schemeClr val="bg1"/>
                </a:solidFill>
              </a:rPr>
              <a:t>un algoritmo como un procedimiento paso a paso para resolver un problema en una cantidad de tiempo </a:t>
            </a:r>
            <a:r>
              <a:rPr lang="es-MX" sz="1400" dirty="0" smtClean="0">
                <a:solidFill>
                  <a:schemeClr val="bg1"/>
                </a:solidFill>
              </a:rPr>
              <a:t>finita</a:t>
            </a:r>
            <a:r>
              <a:rPr lang="es-MX" sz="1400" dirty="0">
                <a:solidFill>
                  <a:schemeClr val="bg1"/>
                </a:solidFill>
              </a:rPr>
              <a:t>. Aunque trabaje con algoritmos todo el tiempo, la mayor parte de su experiencia con ellos es en el contexto de seguirlos. Usted sigue una receta, participa en un juego, ensambla un juguete, toma medicina. En la fase de resolución de problemas de la programación de computadoras, se estará diseñando algoritmos, no siguiéndolos. Esto </a:t>
            </a:r>
            <a:r>
              <a:rPr lang="es-MX" sz="1400" dirty="0" smtClean="0">
                <a:solidFill>
                  <a:schemeClr val="bg1"/>
                </a:solidFill>
              </a:rPr>
              <a:t>significa </a:t>
            </a:r>
            <a:r>
              <a:rPr lang="es-MX" sz="1400" dirty="0">
                <a:solidFill>
                  <a:schemeClr val="bg1"/>
                </a:solidFill>
              </a:rPr>
              <a:t>que debe estar consciente de las estrategias que emplea para resolver problemas a fi n de aplicarlas a problemas de programación.</a:t>
            </a:r>
            <a:endParaRPr lang="es-AR" sz="1050" dirty="0">
              <a:solidFill>
                <a:schemeClr val="bg1"/>
              </a:solidFill>
            </a:endParaRPr>
          </a:p>
        </p:txBody>
      </p:sp>
      <p:sp>
        <p:nvSpPr>
          <p:cNvPr id="6" name="CuadroTexto 5">
            <a:extLst>
              <a:ext uri="{FF2B5EF4-FFF2-40B4-BE49-F238E27FC236}">
                <a16:creationId xmlns:a16="http://schemas.microsoft.com/office/drawing/2014/main" xmlns="" id="{2D4DCDE8-9343-4A97-A005-90D027A774E8}"/>
              </a:ext>
            </a:extLst>
          </p:cNvPr>
          <p:cNvSpPr txBox="1"/>
          <p:nvPr/>
        </p:nvSpPr>
        <p:spPr>
          <a:xfrm>
            <a:off x="1733256" y="3448580"/>
            <a:ext cx="8733107" cy="2677656"/>
          </a:xfrm>
          <a:prstGeom prst="rect">
            <a:avLst/>
          </a:prstGeom>
          <a:noFill/>
        </p:spPr>
        <p:txBody>
          <a:bodyPr wrap="square">
            <a:spAutoFit/>
          </a:bodyPr>
          <a:lstStyle/>
          <a:p>
            <a:r>
              <a:rPr lang="es-MX" sz="1400" b="1" dirty="0">
                <a:solidFill>
                  <a:schemeClr val="bg1"/>
                </a:solidFill>
              </a:rPr>
              <a:t>Haga preguntas </a:t>
            </a:r>
            <a:r>
              <a:rPr lang="es-MX" sz="1400" dirty="0">
                <a:solidFill>
                  <a:schemeClr val="bg1"/>
                </a:solidFill>
              </a:rPr>
              <a:t>Si se le encomienda una tarea de manera verbal, usted hace preguntas —¿cuándo?, ¿por qué?, ¿dónde?—, hasta que entiende exactamente lo que tiene que hacer. Si las instrucciones son escritas, podría poner interrogaciones en el margen, subrayar una palabra u oración, o indicar de alguna otra manera que la tarea no está clara. Sus preguntas pueden ser contestadas en un párrafo posterior, o bien podría tener que discutirlas con la persona que le asignó la tarea. Estas son algunas de las preguntas que podría hacer en el contexto de la programación: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¿Con qué hago el trabajo?; es decir, ¿cuáles son mis datos?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¿A qué se parecen los datos?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¿Cuántos datos hay?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¿Cómo sé que he procesado todos los datos?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¿A qué se debe parecer mi resultado?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¿Cuántas veces se tiene que repetir el proceso? </a:t>
            </a:r>
            <a:r>
              <a:rPr lang="es-MX" sz="1400" dirty="0" smtClean="0">
                <a:solidFill>
                  <a:schemeClr val="bg1"/>
                </a:solidFill>
              </a:rPr>
              <a:t/>
            </a:r>
            <a:br>
              <a:rPr lang="es-MX" sz="1400" dirty="0" smtClean="0">
                <a:solidFill>
                  <a:schemeClr val="bg1"/>
                </a:solidFill>
              </a:rPr>
            </a:br>
            <a:r>
              <a:rPr lang="es-MX" sz="1400" dirty="0" smtClean="0">
                <a:solidFill>
                  <a:schemeClr val="bg1"/>
                </a:solidFill>
              </a:rPr>
              <a:t>• </a:t>
            </a:r>
            <a:r>
              <a:rPr lang="es-MX" sz="1400" dirty="0">
                <a:solidFill>
                  <a:schemeClr val="bg1"/>
                </a:solidFill>
              </a:rPr>
              <a:t>¿Qué condiciones especiales de error podrían surgir?</a:t>
            </a:r>
            <a:endParaRPr lang="es-AR" sz="1400" dirty="0">
              <a:solidFill>
                <a:schemeClr val="bg1"/>
              </a:solidFill>
            </a:endParaRPr>
          </a:p>
        </p:txBody>
      </p:sp>
    </p:spTree>
    <p:extLst>
      <p:ext uri="{BB962C8B-B14F-4D97-AF65-F5344CB8AC3E}">
        <p14:creationId xmlns:p14="http://schemas.microsoft.com/office/powerpoint/2010/main" xmlns="" val="1621134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MX" sz="2800" dirty="0">
                <a:solidFill>
                  <a:schemeClr val="bg1"/>
                </a:solidFill>
              </a:rPr>
              <a:t>Técnicas de resolución de problemas</a:t>
            </a:r>
            <a:endParaRPr lang="es-AR" sz="2800" dirty="0">
              <a:solidFill>
                <a:schemeClr val="bg1"/>
              </a:solidFill>
              <a:latin typeface="+mj-lt"/>
            </a:endParaRPr>
          </a:p>
        </p:txBody>
      </p:sp>
      <p:sp>
        <p:nvSpPr>
          <p:cNvPr id="7" name="CuadroTexto 6">
            <a:extLst>
              <a:ext uri="{FF2B5EF4-FFF2-40B4-BE49-F238E27FC236}">
                <a16:creationId xmlns:a16="http://schemas.microsoft.com/office/drawing/2014/main" xmlns="" id="{96514F06-75E1-4CE7-B7FF-500692251CF3}"/>
              </a:ext>
            </a:extLst>
          </p:cNvPr>
          <p:cNvSpPr txBox="1"/>
          <p:nvPr/>
        </p:nvSpPr>
        <p:spPr>
          <a:xfrm>
            <a:off x="456035" y="1701414"/>
            <a:ext cx="11201402" cy="4524315"/>
          </a:xfrm>
          <a:prstGeom prst="rect">
            <a:avLst/>
          </a:prstGeom>
          <a:noFill/>
        </p:spPr>
        <p:txBody>
          <a:bodyPr wrap="square">
            <a:spAutoFit/>
          </a:bodyPr>
          <a:lstStyle/>
          <a:p>
            <a:r>
              <a:rPr lang="es-MX" sz="1600" b="1" dirty="0">
                <a:solidFill>
                  <a:schemeClr val="bg1"/>
                </a:solidFill>
              </a:rPr>
              <a:t>Busque cosas que sean familiares </a:t>
            </a:r>
            <a:r>
              <a:rPr lang="es-MX" sz="1600" dirty="0">
                <a:solidFill>
                  <a:schemeClr val="bg1"/>
                </a:solidFill>
              </a:rPr>
              <a:t>Nunca reinvente la rueda. Si existe una solución, utilícela. Si ha resuelto antes el mismo problema o uno similar, sólo repita su solución. Las personas son buenas para reconocer situaciones similares. No tiene que aprender cómo ir a la tienda a comprar leche, luego comprar huevos y después dulces. Se sabe que ir a la tienda es siempre lo mismo; sólo lo que se compra es diferente. En la programación, algunos problemas ocurren una y otra vez en modos distintos. Un buen programador reconoce de inmediato una subtarea que ha resuelto antes y la inserta en la solución. Por ejemplo, determinar las temperaturas diarias alta y baja es el mismo problema que hallar las </a:t>
            </a:r>
            <a:r>
              <a:rPr lang="es-MX" sz="1600" dirty="0" smtClean="0">
                <a:solidFill>
                  <a:schemeClr val="bg1"/>
                </a:solidFill>
              </a:rPr>
              <a:t>calificaciones </a:t>
            </a:r>
            <a:r>
              <a:rPr lang="es-MX" sz="1600" dirty="0">
                <a:solidFill>
                  <a:schemeClr val="bg1"/>
                </a:solidFill>
              </a:rPr>
              <a:t>mayor y menor en una prueba. Se desean los valores máximo y mínimo en un conjunto de </a:t>
            </a:r>
            <a:r>
              <a:rPr lang="es-MX" sz="1600" dirty="0" smtClean="0">
                <a:solidFill>
                  <a:schemeClr val="bg1"/>
                </a:solidFill>
              </a:rPr>
              <a:t>números. </a:t>
            </a:r>
            <a:endParaRPr lang="es-MX" sz="1600" dirty="0">
              <a:solidFill>
                <a:schemeClr val="bg1"/>
              </a:solidFill>
            </a:endParaRPr>
          </a:p>
          <a:p>
            <a:endParaRPr lang="es-MX" sz="1600" dirty="0">
              <a:solidFill>
                <a:schemeClr val="bg1"/>
              </a:solidFill>
            </a:endParaRPr>
          </a:p>
          <a:p>
            <a:r>
              <a:rPr lang="es-MX" sz="1600" b="1" dirty="0">
                <a:solidFill>
                  <a:schemeClr val="bg1"/>
                </a:solidFill>
              </a:rPr>
              <a:t>Resuelva por analogía </a:t>
            </a:r>
            <a:r>
              <a:rPr lang="es-MX" sz="1600" dirty="0">
                <a:solidFill>
                  <a:schemeClr val="bg1"/>
                </a:solidFill>
              </a:rPr>
              <a:t>Con frecuencia un problema le recuerda otro similar que ha visto antes. Puede tener a mano la solución de un problema con más facilidad si recuerda cómo resolvió el anterior. En otras palabras, haga una analogía entre los dos problemas. Por ejemplo, una solución a un problema de proyección en perspectiva de una clase de arte podría ayudar a entender cómo calcular la distancia hasta una señal cuando hace una caminata en el campo. A media que resuelva el nuevo problema, encontrará cosas distintas a las del problema anterior, pero por lo común son detalles que puede tratar uno a la vez.</a:t>
            </a:r>
          </a:p>
          <a:p>
            <a:r>
              <a:rPr lang="es-MX" sz="1600" dirty="0">
                <a:solidFill>
                  <a:schemeClr val="bg1"/>
                </a:solidFill>
              </a:rPr>
              <a:t>La analogía es sólo una aplicación más amplia de la estrategia de buscar cosas que son familiares. Cuando intenta hallar un algoritmo para resolver un problema, no se limite a las soluciones orientadas a la computadora. Retroceda e intente obtener una visión más amplia del problema. No se preocupe si su analogía no tiene una correspondencia perfecta; la única razón para usar una analogía es que da un lugar para </a:t>
            </a:r>
            <a:r>
              <a:rPr lang="es-MX" sz="1600" dirty="0" smtClean="0">
                <a:solidFill>
                  <a:schemeClr val="bg1"/>
                </a:solidFill>
              </a:rPr>
              <a:t>empezar. </a:t>
            </a:r>
            <a:r>
              <a:rPr lang="es-MX" sz="1600" dirty="0">
                <a:solidFill>
                  <a:schemeClr val="bg1"/>
                </a:solidFill>
              </a:rPr>
              <a:t>Los mejores programadores son personas con amplia experiencia en la resolución de toda clase de problemas.</a:t>
            </a:r>
            <a:endParaRPr lang="es-AR" sz="1600" dirty="0">
              <a:solidFill>
                <a:schemeClr val="bg1"/>
              </a:solidFill>
            </a:endParaRPr>
          </a:p>
        </p:txBody>
      </p:sp>
      <p:sp>
        <p:nvSpPr>
          <p:cNvPr id="5" name="CuadroTexto 7">
            <a:extLst>
              <a:ext uri="{FF2B5EF4-FFF2-40B4-BE49-F238E27FC236}">
                <a16:creationId xmlns:a16="http://schemas.microsoft.com/office/drawing/2014/main" xmlns="" id="{E724EFF7-90DA-4AE3-9D4C-DD181E5C194B}"/>
              </a:ext>
            </a:extLst>
          </p:cNvPr>
          <p:cNvSpPr txBox="1"/>
          <p:nvPr/>
        </p:nvSpPr>
        <p:spPr>
          <a:xfrm>
            <a:off x="481231" y="1054796"/>
            <a:ext cx="6098344" cy="523220"/>
          </a:xfrm>
          <a:prstGeom prst="rect">
            <a:avLst/>
          </a:prstGeom>
          <a:noFill/>
        </p:spPr>
        <p:txBody>
          <a:bodyPr wrap="square">
            <a:spAutoFit/>
          </a:bodyPr>
          <a:lstStyle/>
          <a:p>
            <a:r>
              <a:rPr lang="es-AR" sz="2800" dirty="0" err="1" smtClean="0">
                <a:solidFill>
                  <a:schemeClr val="bg1"/>
                </a:solidFill>
              </a:rPr>
              <a:t>Tip´s</a:t>
            </a:r>
            <a:r>
              <a:rPr lang="es-AR" sz="2800" dirty="0" smtClean="0">
                <a:solidFill>
                  <a:schemeClr val="bg1"/>
                </a:solidFill>
              </a:rPr>
              <a:t> para Resolver Problemas.</a:t>
            </a:r>
            <a:endParaRPr lang="es-AR" sz="2800" dirty="0"/>
          </a:p>
        </p:txBody>
      </p:sp>
    </p:spTree>
    <p:extLst>
      <p:ext uri="{BB962C8B-B14F-4D97-AF65-F5344CB8AC3E}">
        <p14:creationId xmlns:p14="http://schemas.microsoft.com/office/powerpoint/2010/main" xmlns="" val="16303116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Botón de acción: Personalizar">
            <a:hlinkClick r:id="" action="ppaction://noaction" highlightClick="1"/>
          </p:cNvPr>
          <p:cNvSpPr/>
          <p:nvPr/>
        </p:nvSpPr>
        <p:spPr>
          <a:xfrm>
            <a:off x="0" y="5190978"/>
            <a:ext cx="10775852" cy="1336431"/>
          </a:xfrm>
          <a:prstGeom prst="actionButtonBlank">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xmlns="" id="{2527C4B2-AC9A-46BB-B652-BD8C67CEB556}"/>
              </a:ext>
            </a:extLst>
          </p:cNvPr>
          <p:cNvSpPr txBox="1"/>
          <p:nvPr/>
        </p:nvSpPr>
        <p:spPr>
          <a:xfrm>
            <a:off x="372469" y="183244"/>
            <a:ext cx="11201402" cy="523220"/>
          </a:xfrm>
          <a:prstGeom prst="rect">
            <a:avLst/>
          </a:prstGeom>
          <a:noFill/>
        </p:spPr>
        <p:txBody>
          <a:bodyPr wrap="square">
            <a:spAutoFit/>
          </a:bodyPr>
          <a:lstStyle/>
          <a:p>
            <a:r>
              <a:rPr lang="es-MX" sz="2800" dirty="0">
                <a:solidFill>
                  <a:schemeClr val="bg1"/>
                </a:solidFill>
              </a:rPr>
              <a:t>Técnicas de resolución de problemas</a:t>
            </a:r>
            <a:endParaRPr lang="es-AR" sz="2800" dirty="0">
              <a:solidFill>
                <a:schemeClr val="bg1"/>
              </a:solidFill>
              <a:latin typeface="+mj-lt"/>
            </a:endParaRPr>
          </a:p>
        </p:txBody>
      </p:sp>
      <p:sp>
        <p:nvSpPr>
          <p:cNvPr id="5" name="CuadroTexto 4">
            <a:extLst>
              <a:ext uri="{FF2B5EF4-FFF2-40B4-BE49-F238E27FC236}">
                <a16:creationId xmlns:a16="http://schemas.microsoft.com/office/drawing/2014/main" xmlns="" id="{1127DAC7-D49E-47E1-BF30-85AE618930E5}"/>
              </a:ext>
            </a:extLst>
          </p:cNvPr>
          <p:cNvSpPr txBox="1"/>
          <p:nvPr/>
        </p:nvSpPr>
        <p:spPr>
          <a:xfrm>
            <a:off x="372469" y="895628"/>
            <a:ext cx="11201402" cy="1815882"/>
          </a:xfrm>
          <a:prstGeom prst="rect">
            <a:avLst/>
          </a:prstGeom>
          <a:noFill/>
        </p:spPr>
        <p:txBody>
          <a:bodyPr wrap="square">
            <a:spAutoFit/>
          </a:bodyPr>
          <a:lstStyle/>
          <a:p>
            <a:r>
              <a:rPr lang="es-MX" sz="1400" b="1" dirty="0">
                <a:solidFill>
                  <a:schemeClr val="bg1"/>
                </a:solidFill>
              </a:rPr>
              <a:t>Análisis de medios y fines </a:t>
            </a:r>
            <a:r>
              <a:rPr lang="es-MX" sz="1400" dirty="0">
                <a:solidFill>
                  <a:schemeClr val="bg1"/>
                </a:solidFill>
              </a:rPr>
              <a:t>Con frecuencia se dan el lugar inicial y el lugar </a:t>
            </a:r>
            <a:r>
              <a:rPr lang="es-MX" sz="1400" dirty="0" smtClean="0">
                <a:solidFill>
                  <a:schemeClr val="bg1"/>
                </a:solidFill>
              </a:rPr>
              <a:t>final</a:t>
            </a:r>
            <a:r>
              <a:rPr lang="es-MX" sz="1400" dirty="0">
                <a:solidFill>
                  <a:schemeClr val="bg1"/>
                </a:solidFill>
              </a:rPr>
              <a:t>; el problema es </a:t>
            </a:r>
            <a:r>
              <a:rPr lang="es-MX" sz="1400" dirty="0" smtClean="0">
                <a:solidFill>
                  <a:schemeClr val="bg1"/>
                </a:solidFill>
              </a:rPr>
              <a:t>definir </a:t>
            </a:r>
            <a:r>
              <a:rPr lang="es-MX" sz="1400" dirty="0">
                <a:solidFill>
                  <a:schemeClr val="bg1"/>
                </a:solidFill>
              </a:rPr>
              <a:t>un conjunto de acciones que se puedan usar para ir de uno al otro. Suponga que quiere ir de Boston, Massachusetts, a Austin, Texas. Conoce el lugar inicial (usted está en Boston) y el lugar fi </a:t>
            </a:r>
            <a:r>
              <a:rPr lang="es-MX" sz="1400" dirty="0" err="1">
                <a:solidFill>
                  <a:schemeClr val="bg1"/>
                </a:solidFill>
              </a:rPr>
              <a:t>nal</a:t>
            </a:r>
            <a:r>
              <a:rPr lang="es-MX" sz="1400" dirty="0">
                <a:solidFill>
                  <a:schemeClr val="bg1"/>
                </a:solidFill>
              </a:rPr>
              <a:t> (quiere estar en Austin). El problema es cómo ir de uno al otro. En este ejemplo, hay muchas opciones. Puede ir en avión, caminar, pedir un aventón, usar bicicleta o cualquier cosa. El método que elija depende de sus circunstancias. Si tiene prisa es probable que decida ir en avión. Una vez que ha reducido el conjunto de acciones, tiene que resolver los detalles. </a:t>
            </a:r>
            <a:r>
              <a:rPr lang="es-MX" sz="1400" dirty="0" smtClean="0">
                <a:solidFill>
                  <a:schemeClr val="bg1"/>
                </a:solidFill>
              </a:rPr>
              <a:t>Podría ser útil establecer objetivos intermedios que son más fáciles de satisfacer que el objetivo global. Suponga que hay un vuelo directo muy barato a Austin fuera de Newark, Nueva Jersey. Podría decidir dividir el viaje en tramos: Boston a Newark y luego Newark a Austin. Su objetivo intermedio es ir de Boston a Newark. Ahora sólo tiene que examinar los medios para cumplir ese objetivo intermedio (véase la fi gura 1-13)</a:t>
            </a:r>
            <a:endParaRPr lang="es-AR" sz="1400" dirty="0">
              <a:solidFill>
                <a:schemeClr val="bg1"/>
              </a:solidFill>
            </a:endParaRPr>
          </a:p>
        </p:txBody>
      </p:sp>
      <p:pic>
        <p:nvPicPr>
          <p:cNvPr id="6" name="Imagen 5">
            <a:extLst>
              <a:ext uri="{FF2B5EF4-FFF2-40B4-BE49-F238E27FC236}">
                <a16:creationId xmlns:a16="http://schemas.microsoft.com/office/drawing/2014/main" xmlns="" id="{4FA51A46-38A0-46CC-9249-5FC945499184}"/>
              </a:ext>
            </a:extLst>
          </p:cNvPr>
          <p:cNvPicPr>
            <a:picLocks noChangeAspect="1"/>
          </p:cNvPicPr>
          <p:nvPr/>
        </p:nvPicPr>
        <p:blipFill>
          <a:blip r:embed="rId2">
            <a:duotone>
              <a:prstClr val="black"/>
              <a:schemeClr val="accent1">
                <a:tint val="45000"/>
                <a:satMod val="400000"/>
              </a:schemeClr>
            </a:duotone>
          </a:blip>
          <a:stretch>
            <a:fillRect/>
          </a:stretch>
        </p:blipFill>
        <p:spPr>
          <a:xfrm>
            <a:off x="6050291" y="2711538"/>
            <a:ext cx="5358608" cy="2258366"/>
          </a:xfrm>
          <a:prstGeom prst="rect">
            <a:avLst/>
          </a:prstGeom>
        </p:spPr>
      </p:pic>
      <p:sp>
        <p:nvSpPr>
          <p:cNvPr id="8" name="CuadroTexto 7">
            <a:extLst>
              <a:ext uri="{FF2B5EF4-FFF2-40B4-BE49-F238E27FC236}">
                <a16:creationId xmlns:a16="http://schemas.microsoft.com/office/drawing/2014/main" xmlns="" id="{3D868AD6-6BF7-412F-86AA-2E58EE466BB6}"/>
              </a:ext>
            </a:extLst>
          </p:cNvPr>
          <p:cNvSpPr txBox="1"/>
          <p:nvPr/>
        </p:nvSpPr>
        <p:spPr>
          <a:xfrm>
            <a:off x="372469" y="3103207"/>
            <a:ext cx="5527262" cy="1384995"/>
          </a:xfrm>
          <a:prstGeom prst="rect">
            <a:avLst/>
          </a:prstGeom>
          <a:noFill/>
        </p:spPr>
        <p:txBody>
          <a:bodyPr wrap="square">
            <a:spAutoFit/>
          </a:bodyPr>
          <a:lstStyle/>
          <a:p>
            <a:r>
              <a:rPr lang="es-MX" sz="1400" dirty="0">
                <a:solidFill>
                  <a:schemeClr val="bg1"/>
                </a:solidFill>
              </a:rPr>
              <a:t>La estrategia global de análisis de medios y </a:t>
            </a:r>
            <a:r>
              <a:rPr lang="es-MX" sz="1400" dirty="0" smtClean="0">
                <a:solidFill>
                  <a:schemeClr val="bg1"/>
                </a:solidFill>
              </a:rPr>
              <a:t>fines </a:t>
            </a:r>
            <a:r>
              <a:rPr lang="es-MX" sz="1400" dirty="0">
                <a:solidFill>
                  <a:schemeClr val="bg1"/>
                </a:solidFill>
              </a:rPr>
              <a:t>es </a:t>
            </a:r>
            <a:r>
              <a:rPr lang="es-MX" sz="1400" dirty="0" smtClean="0">
                <a:solidFill>
                  <a:schemeClr val="bg1"/>
                </a:solidFill>
              </a:rPr>
              <a:t>definir </a:t>
            </a:r>
            <a:r>
              <a:rPr lang="es-MX" sz="1400" dirty="0">
                <a:solidFill>
                  <a:schemeClr val="bg1"/>
                </a:solidFill>
              </a:rPr>
              <a:t>los </a:t>
            </a:r>
            <a:r>
              <a:rPr lang="es-MX" sz="1400" dirty="0" smtClean="0">
                <a:solidFill>
                  <a:schemeClr val="bg1"/>
                </a:solidFill>
              </a:rPr>
              <a:t>fines </a:t>
            </a:r>
            <a:r>
              <a:rPr lang="es-MX" sz="1400" dirty="0">
                <a:solidFill>
                  <a:schemeClr val="bg1"/>
                </a:solidFill>
              </a:rPr>
              <a:t>y luego analizar los medios para lograrlos. El proceso se traduce con facilidad a la programación de computadoras. Se comienza por escribir lo que es la entrada y lo que debe ser la salida. Luego, se consideran las acciones que puede realizar una computadora y se elige una secuencia de acciones que pueden transformar los datos en resultados.</a:t>
            </a:r>
            <a:endParaRPr lang="es-AR" sz="1400" dirty="0">
              <a:solidFill>
                <a:schemeClr val="bg1"/>
              </a:solidFill>
            </a:endParaRPr>
          </a:p>
        </p:txBody>
      </p:sp>
      <p:sp>
        <p:nvSpPr>
          <p:cNvPr id="10" name="CuadroTexto 9">
            <a:extLst>
              <a:ext uri="{FF2B5EF4-FFF2-40B4-BE49-F238E27FC236}">
                <a16:creationId xmlns:a16="http://schemas.microsoft.com/office/drawing/2014/main" xmlns="" id="{4FD2FF71-AEC1-4FE3-936B-A059AE3A8C93}"/>
              </a:ext>
            </a:extLst>
          </p:cNvPr>
          <p:cNvSpPr txBox="1"/>
          <p:nvPr/>
        </p:nvSpPr>
        <p:spPr>
          <a:xfrm>
            <a:off x="386537" y="5306950"/>
            <a:ext cx="10204546" cy="954107"/>
          </a:xfrm>
          <a:prstGeom prst="rect">
            <a:avLst/>
          </a:prstGeom>
          <a:noFill/>
        </p:spPr>
        <p:txBody>
          <a:bodyPr wrap="square">
            <a:spAutoFit/>
          </a:bodyPr>
          <a:lstStyle/>
          <a:p>
            <a:r>
              <a:rPr lang="es-MX" sz="1400" b="1" dirty="0">
                <a:solidFill>
                  <a:schemeClr val="bg1"/>
                </a:solidFill>
              </a:rPr>
              <a:t>Dividir y vencer </a:t>
            </a:r>
            <a:r>
              <a:rPr lang="es-MX" sz="1400" dirty="0">
                <a:solidFill>
                  <a:schemeClr val="bg1"/>
                </a:solidFill>
              </a:rPr>
              <a:t>Con frecuencia los problemas grandes se dividen en unidades más pequeñas que son más fáciles de manejar. Limpiar toda la casa podría parecer abrumador; limpiar las habitaciones una a la vez parece mucho más accesible. El mismo principio se aplica a la programación. Se descompone un problema grande en piezas más pequeñas que se pueden resolver de manera </a:t>
            </a:r>
            <a:r>
              <a:rPr lang="es-MX" sz="1400" dirty="0" smtClean="0">
                <a:solidFill>
                  <a:schemeClr val="bg1"/>
                </a:solidFill>
              </a:rPr>
              <a:t>individual. </a:t>
            </a:r>
            <a:br>
              <a:rPr lang="es-MX" sz="1400" dirty="0" smtClean="0">
                <a:solidFill>
                  <a:schemeClr val="bg1"/>
                </a:solidFill>
              </a:rPr>
            </a:br>
            <a:r>
              <a:rPr lang="es-MX" sz="1400" dirty="0" smtClean="0">
                <a:solidFill>
                  <a:schemeClr val="bg1"/>
                </a:solidFill>
              </a:rPr>
              <a:t>De </a:t>
            </a:r>
            <a:r>
              <a:rPr lang="es-MX" sz="1400" dirty="0">
                <a:solidFill>
                  <a:schemeClr val="bg1"/>
                </a:solidFill>
              </a:rPr>
              <a:t>hecho, la descomposición funcional y las metodologías orientadas a objetos, </a:t>
            </a:r>
            <a:r>
              <a:rPr lang="es-MX" sz="1400" dirty="0" smtClean="0">
                <a:solidFill>
                  <a:schemeClr val="bg1"/>
                </a:solidFill>
              </a:rPr>
              <a:t>se basan </a:t>
            </a:r>
            <a:r>
              <a:rPr lang="es-MX" sz="1400" dirty="0">
                <a:solidFill>
                  <a:schemeClr val="bg1"/>
                </a:solidFill>
              </a:rPr>
              <a:t>en el principio de “divide y vencerás”</a:t>
            </a:r>
            <a:endParaRPr lang="es-AR" sz="1400" dirty="0">
              <a:solidFill>
                <a:schemeClr val="bg1"/>
              </a:solidFill>
            </a:endParaRPr>
          </a:p>
        </p:txBody>
      </p:sp>
    </p:spTree>
    <p:extLst>
      <p:ext uri="{BB962C8B-B14F-4D97-AF65-F5344CB8AC3E}">
        <p14:creationId xmlns:p14="http://schemas.microsoft.com/office/powerpoint/2010/main" xmlns="" val="41467673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210347"/>
            <a:ext cx="11201402" cy="523220"/>
          </a:xfrm>
          <a:prstGeom prst="rect">
            <a:avLst/>
          </a:prstGeom>
          <a:noFill/>
        </p:spPr>
        <p:txBody>
          <a:bodyPr wrap="square">
            <a:spAutoFit/>
          </a:bodyPr>
          <a:lstStyle/>
          <a:p>
            <a:r>
              <a:rPr lang="es-MX" sz="2800" dirty="0">
                <a:solidFill>
                  <a:schemeClr val="bg1"/>
                </a:solidFill>
              </a:rPr>
              <a:t>Técnicas de resolución de problemas</a:t>
            </a:r>
            <a:endParaRPr lang="es-AR" sz="2800" dirty="0">
              <a:solidFill>
                <a:schemeClr val="bg1"/>
              </a:solidFill>
              <a:latin typeface="+mj-lt"/>
            </a:endParaRPr>
          </a:p>
        </p:txBody>
      </p:sp>
      <p:sp>
        <p:nvSpPr>
          <p:cNvPr id="5" name="CuadroTexto 4">
            <a:extLst>
              <a:ext uri="{FF2B5EF4-FFF2-40B4-BE49-F238E27FC236}">
                <a16:creationId xmlns:a16="http://schemas.microsoft.com/office/drawing/2014/main" xmlns="" id="{5CD1E685-3479-47AD-97A6-0098C976E64F}"/>
              </a:ext>
            </a:extLst>
          </p:cNvPr>
          <p:cNvSpPr txBox="1"/>
          <p:nvPr/>
        </p:nvSpPr>
        <p:spPr>
          <a:xfrm>
            <a:off x="551570" y="1042507"/>
            <a:ext cx="6093724" cy="1323439"/>
          </a:xfrm>
          <a:prstGeom prst="rect">
            <a:avLst/>
          </a:prstGeom>
          <a:noFill/>
        </p:spPr>
        <p:txBody>
          <a:bodyPr wrap="square">
            <a:spAutoFit/>
          </a:bodyPr>
          <a:lstStyle/>
          <a:p>
            <a:r>
              <a:rPr lang="es-MX" sz="1600" b="1" dirty="0">
                <a:solidFill>
                  <a:schemeClr val="bg1"/>
                </a:solidFill>
              </a:rPr>
              <a:t>Método de bloques de construcción </a:t>
            </a:r>
            <a:r>
              <a:rPr lang="es-MX" sz="1600" dirty="0">
                <a:solidFill>
                  <a:schemeClr val="bg1"/>
                </a:solidFill>
              </a:rPr>
              <a:t>Otra forma de enfrentar un problema grande es ver si hay soluciones para las piezas más pequeñas del problema. Sería posible juntar algunas de estas soluciones para resolver la mayor parte del problema grande. Esta estrategia es sólo una combinación de los métodos “buscar cosas familiares”</a:t>
            </a:r>
            <a:endParaRPr lang="es-AR" sz="1600" dirty="0">
              <a:solidFill>
                <a:schemeClr val="bg1"/>
              </a:solidFill>
            </a:endParaRPr>
          </a:p>
        </p:txBody>
      </p:sp>
      <p:pic>
        <p:nvPicPr>
          <p:cNvPr id="3" name="Imagen 2">
            <a:extLst>
              <a:ext uri="{FF2B5EF4-FFF2-40B4-BE49-F238E27FC236}">
                <a16:creationId xmlns:a16="http://schemas.microsoft.com/office/drawing/2014/main" xmlns="" id="{E723BC8B-5305-4083-A266-DF0A5C6DBCDD}"/>
              </a:ext>
            </a:extLst>
          </p:cNvPr>
          <p:cNvPicPr>
            <a:picLocks noChangeAspect="1"/>
          </p:cNvPicPr>
          <p:nvPr/>
        </p:nvPicPr>
        <p:blipFill>
          <a:blip r:embed="rId2"/>
          <a:stretch>
            <a:fillRect/>
          </a:stretch>
        </p:blipFill>
        <p:spPr>
          <a:xfrm>
            <a:off x="7261702" y="523063"/>
            <a:ext cx="4130847" cy="2312542"/>
          </a:xfrm>
          <a:prstGeom prst="rect">
            <a:avLst/>
          </a:prstGeom>
        </p:spPr>
      </p:pic>
      <p:pic>
        <p:nvPicPr>
          <p:cNvPr id="9" name="Imagen 8">
            <a:extLst>
              <a:ext uri="{FF2B5EF4-FFF2-40B4-BE49-F238E27FC236}">
                <a16:creationId xmlns:a16="http://schemas.microsoft.com/office/drawing/2014/main" xmlns="" id="{DD16BE7F-430E-4559-B25E-EBF41E193482}"/>
              </a:ext>
            </a:extLst>
          </p:cNvPr>
          <p:cNvPicPr>
            <a:picLocks noChangeAspect="1"/>
          </p:cNvPicPr>
          <p:nvPr/>
        </p:nvPicPr>
        <p:blipFill>
          <a:blip r:embed="rId3"/>
          <a:stretch>
            <a:fillRect/>
          </a:stretch>
        </p:blipFill>
        <p:spPr>
          <a:xfrm>
            <a:off x="495299" y="2835605"/>
            <a:ext cx="6311765" cy="3635142"/>
          </a:xfrm>
          <a:prstGeom prst="rect">
            <a:avLst/>
          </a:prstGeom>
        </p:spPr>
      </p:pic>
      <p:sp>
        <p:nvSpPr>
          <p:cNvPr id="10" name="CuadroTexto 9">
            <a:extLst>
              <a:ext uri="{FF2B5EF4-FFF2-40B4-BE49-F238E27FC236}">
                <a16:creationId xmlns:a16="http://schemas.microsoft.com/office/drawing/2014/main" xmlns="" id="{5631031C-614B-4E98-83BC-C740742CF5C7}"/>
              </a:ext>
            </a:extLst>
          </p:cNvPr>
          <p:cNvSpPr txBox="1"/>
          <p:nvPr/>
        </p:nvSpPr>
        <p:spPr>
          <a:xfrm>
            <a:off x="7565854" y="3267889"/>
            <a:ext cx="4130847" cy="3293209"/>
          </a:xfrm>
          <a:prstGeom prst="rect">
            <a:avLst/>
          </a:prstGeom>
          <a:noFill/>
        </p:spPr>
        <p:txBody>
          <a:bodyPr wrap="square">
            <a:spAutoFit/>
          </a:bodyPr>
          <a:lstStyle/>
          <a:p>
            <a:r>
              <a:rPr lang="es-MX" sz="1600" b="1" dirty="0">
                <a:solidFill>
                  <a:schemeClr val="bg1"/>
                </a:solidFill>
              </a:rPr>
              <a:t>Dividir y vencer </a:t>
            </a:r>
            <a:r>
              <a:rPr lang="es-MX" sz="1600" dirty="0">
                <a:solidFill>
                  <a:schemeClr val="bg1"/>
                </a:solidFill>
              </a:rPr>
              <a:t>Con frecuencia los problemas grandes se dividen en unidades más pequeñas que son más fáciles de manejar. Limpiar toda la casa podría parecer abrumador; limpiar las habitaciones una a la vez parece mucho más accesible. El mismo principio se aplica a la programación. Se descompone un problema grande en piezas más pequeñas que se pueden resolver de manera </a:t>
            </a:r>
            <a:r>
              <a:rPr lang="es-MX" sz="1600" dirty="0" smtClean="0">
                <a:solidFill>
                  <a:schemeClr val="bg1"/>
                </a:solidFill>
              </a:rPr>
              <a:t>individual. </a:t>
            </a:r>
            <a:r>
              <a:rPr lang="es-MX" sz="1600" dirty="0">
                <a:solidFill>
                  <a:schemeClr val="bg1"/>
                </a:solidFill>
              </a:rPr>
              <a:t>De hecho, la descomposición funcional y las metodologías orientadas a objetos, que se describen en el capítulo 4, se basan en el principio de “divide y vencerás”</a:t>
            </a:r>
            <a:endParaRPr lang="es-AR" sz="1600" dirty="0">
              <a:solidFill>
                <a:schemeClr val="bg1"/>
              </a:solidFill>
            </a:endParaRPr>
          </a:p>
        </p:txBody>
      </p:sp>
    </p:spTree>
    <p:extLst>
      <p:ext uri="{BB962C8B-B14F-4D97-AF65-F5344CB8AC3E}">
        <p14:creationId xmlns:p14="http://schemas.microsoft.com/office/powerpoint/2010/main" xmlns="" val="662980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MX" sz="2800" dirty="0">
                <a:solidFill>
                  <a:schemeClr val="bg1"/>
                </a:solidFill>
              </a:rPr>
              <a:t>Técnicas de resolución de problemas</a:t>
            </a:r>
            <a:endParaRPr lang="es-AR" sz="2800" dirty="0">
              <a:solidFill>
                <a:schemeClr val="bg1"/>
              </a:solidFill>
              <a:latin typeface="+mj-lt"/>
            </a:endParaRPr>
          </a:p>
        </p:txBody>
      </p:sp>
      <p:sp>
        <p:nvSpPr>
          <p:cNvPr id="5" name="CuadroTexto 4">
            <a:extLst>
              <a:ext uri="{FF2B5EF4-FFF2-40B4-BE49-F238E27FC236}">
                <a16:creationId xmlns:a16="http://schemas.microsoft.com/office/drawing/2014/main" xmlns="" id="{4E7F502D-A21E-4A6A-9417-54F700DC52FF}"/>
              </a:ext>
            </a:extLst>
          </p:cNvPr>
          <p:cNvSpPr txBox="1"/>
          <p:nvPr/>
        </p:nvSpPr>
        <p:spPr>
          <a:xfrm>
            <a:off x="495299" y="1042345"/>
            <a:ext cx="11350958" cy="5262979"/>
          </a:xfrm>
          <a:prstGeom prst="rect">
            <a:avLst/>
          </a:prstGeom>
          <a:noFill/>
        </p:spPr>
        <p:txBody>
          <a:bodyPr wrap="square">
            <a:spAutoFit/>
          </a:bodyPr>
          <a:lstStyle/>
          <a:p>
            <a:r>
              <a:rPr lang="es-MX" sz="1600" b="1" dirty="0">
                <a:solidFill>
                  <a:schemeClr val="bg1"/>
                </a:solidFill>
              </a:rPr>
              <a:t>Combinar soluciones </a:t>
            </a:r>
            <a:r>
              <a:rPr lang="es-MX" sz="1600" dirty="0">
                <a:solidFill>
                  <a:schemeClr val="bg1"/>
                </a:solidFill>
              </a:rPr>
              <a:t>Otra forma para combinar las soluciones existentes es agruparlas en una base paso a paso. Por ejemplo, para calcular el promedio de una lista de valores, se debe sumar y contar los valores. Si ya se tienen soluciones separadas para sumar valores y para contarlos, es posible combinarlos. Pero si primero se hace la suma y luego se cuenta, se tiene que leer la lista dos veces. Se pueden ahorrar pasos si se combinan estas dos soluciones: leer un valor y luego sumarlo al total corriente y sumar 1 a la cuenta antes de ir al siguiente valor. </a:t>
            </a:r>
            <a:r>
              <a:rPr lang="es-MX" sz="1600" i="1" dirty="0">
                <a:solidFill>
                  <a:schemeClr val="bg1"/>
                </a:solidFill>
              </a:rPr>
              <a:t>Siempre que las soluciones a los subproblemas dupliquen los pasos, piense en agruparlas en lugar de unirlas extremo con extremo. </a:t>
            </a:r>
          </a:p>
          <a:p>
            <a:endParaRPr lang="es-MX" sz="1600" dirty="0">
              <a:solidFill>
                <a:schemeClr val="bg1"/>
              </a:solidFill>
            </a:endParaRPr>
          </a:p>
          <a:p>
            <a:r>
              <a:rPr lang="es-MX" sz="1600" b="1" dirty="0">
                <a:solidFill>
                  <a:schemeClr val="bg1"/>
                </a:solidFill>
              </a:rPr>
              <a:t>Bloqueos mentales: </a:t>
            </a:r>
            <a:r>
              <a:rPr lang="es-MX" sz="1600" dirty="0">
                <a:solidFill>
                  <a:schemeClr val="bg1"/>
                </a:solidFill>
              </a:rPr>
              <a:t>el temor de </a:t>
            </a:r>
            <a:r>
              <a:rPr lang="es-MX" sz="1600" dirty="0" smtClean="0">
                <a:solidFill>
                  <a:schemeClr val="bg1"/>
                </a:solidFill>
              </a:rPr>
              <a:t>empezar… </a:t>
            </a:r>
            <a:r>
              <a:rPr lang="es-MX" sz="1600" dirty="0">
                <a:solidFill>
                  <a:schemeClr val="bg1"/>
                </a:solidFill>
              </a:rPr>
              <a:t>Los escritores están muy familiarizados con la experiencia de empezar una página en blanco, sin saber dónde empezar. Los programadores tienen la misma </a:t>
            </a:r>
            <a:r>
              <a:rPr lang="es-MX" sz="1600" dirty="0" smtClean="0">
                <a:solidFill>
                  <a:schemeClr val="bg1"/>
                </a:solidFill>
              </a:rPr>
              <a:t>dificultad </a:t>
            </a:r>
            <a:r>
              <a:rPr lang="es-MX" sz="1600" dirty="0">
                <a:solidFill>
                  <a:schemeClr val="bg1"/>
                </a:solidFill>
              </a:rPr>
              <a:t>cuando enfrentan por vez primera un gran problema. Examinan el problema y éste parece </a:t>
            </a:r>
            <a:r>
              <a:rPr lang="es-MX" sz="1600" dirty="0" smtClean="0">
                <a:solidFill>
                  <a:schemeClr val="bg1"/>
                </a:solidFill>
              </a:rPr>
              <a:t>abrumador. </a:t>
            </a:r>
            <a:br>
              <a:rPr lang="es-MX" sz="1600" dirty="0" smtClean="0">
                <a:solidFill>
                  <a:schemeClr val="bg1"/>
                </a:solidFill>
              </a:rPr>
            </a:br>
            <a:r>
              <a:rPr lang="es-MX" sz="1600" dirty="0" smtClean="0">
                <a:solidFill>
                  <a:schemeClr val="bg1"/>
                </a:solidFill>
              </a:rPr>
              <a:t>Recuerde </a:t>
            </a:r>
            <a:r>
              <a:rPr lang="es-MX" sz="1600" dirty="0">
                <a:solidFill>
                  <a:schemeClr val="bg1"/>
                </a:solidFill>
              </a:rPr>
              <a:t>que siempre tiene una forma de empezar a resolver cualquier problema: </a:t>
            </a:r>
            <a:r>
              <a:rPr lang="es-MX" sz="1600" dirty="0" smtClean="0">
                <a:solidFill>
                  <a:schemeClr val="bg1"/>
                </a:solidFill>
              </a:rPr>
              <a:t/>
            </a:r>
            <a:br>
              <a:rPr lang="es-MX" sz="1600" dirty="0" smtClean="0">
                <a:solidFill>
                  <a:schemeClr val="bg1"/>
                </a:solidFill>
              </a:rPr>
            </a:br>
            <a:r>
              <a:rPr lang="es-MX" sz="1600" dirty="0" smtClean="0">
                <a:solidFill>
                  <a:schemeClr val="bg1"/>
                </a:solidFill>
              </a:rPr>
              <a:t>Escríbalo </a:t>
            </a:r>
            <a:r>
              <a:rPr lang="es-MX" sz="1600" dirty="0">
                <a:solidFill>
                  <a:schemeClr val="bg1"/>
                </a:solidFill>
              </a:rPr>
              <a:t>en papel con sus propias palabras, de modo que lo entienda. </a:t>
            </a:r>
            <a:r>
              <a:rPr lang="es-MX" sz="1600" dirty="0" smtClean="0">
                <a:solidFill>
                  <a:schemeClr val="bg1"/>
                </a:solidFill>
              </a:rPr>
              <a:t/>
            </a:r>
            <a:br>
              <a:rPr lang="es-MX" sz="1600" dirty="0" smtClean="0">
                <a:solidFill>
                  <a:schemeClr val="bg1"/>
                </a:solidFill>
              </a:rPr>
            </a:br>
            <a:r>
              <a:rPr lang="es-MX" sz="1600" dirty="0" smtClean="0">
                <a:solidFill>
                  <a:schemeClr val="bg1"/>
                </a:solidFill>
              </a:rPr>
              <a:t>Una </a:t>
            </a:r>
            <a:r>
              <a:rPr lang="es-MX" sz="1600" dirty="0">
                <a:solidFill>
                  <a:schemeClr val="bg1"/>
                </a:solidFill>
              </a:rPr>
              <a:t>vez que interprete el problema, se puede enfocar en cada una de las subpartes por separado en lugar de intentar enfrentarlo en su totalidad. Esto le ayuda a ver piezas del problema que parezcan familiares o que sean análogas a otros problemas que ha resuelto, e </a:t>
            </a:r>
            <a:r>
              <a:rPr lang="es-MX" sz="1600" dirty="0" smtClean="0">
                <a:solidFill>
                  <a:schemeClr val="bg1"/>
                </a:solidFill>
              </a:rPr>
              <a:t>identifica </a:t>
            </a:r>
            <a:r>
              <a:rPr lang="es-MX" sz="1600" dirty="0">
                <a:solidFill>
                  <a:schemeClr val="bg1"/>
                </a:solidFill>
              </a:rPr>
              <a:t>áreas donde algo no está claro, donde necesita más información. Cuando usted escribe un problema, tiende a agruparlo en piezas pequeñas entendibles, que pueden ser lugares naturales para dividir el problema: “divide y vencerás”. </a:t>
            </a:r>
            <a:endParaRPr lang="es-MX" sz="1600" dirty="0" smtClean="0">
              <a:solidFill>
                <a:schemeClr val="bg1"/>
              </a:solidFill>
            </a:endParaRPr>
          </a:p>
          <a:p>
            <a:r>
              <a:rPr lang="es-MX" sz="1600" dirty="0" smtClean="0">
                <a:solidFill>
                  <a:schemeClr val="bg1"/>
                </a:solidFill>
              </a:rPr>
              <a:t>Su </a:t>
            </a:r>
            <a:r>
              <a:rPr lang="es-MX" sz="1600" dirty="0">
                <a:solidFill>
                  <a:schemeClr val="bg1"/>
                </a:solidFill>
              </a:rPr>
              <a:t>descripción del problema puede reunir toda la información acerca de los datos y resultados en un lugar para referencia fácil. Después puede ver los lugares inicial y </a:t>
            </a:r>
            <a:r>
              <a:rPr lang="es-MX" sz="1600" dirty="0" smtClean="0">
                <a:solidFill>
                  <a:schemeClr val="bg1"/>
                </a:solidFill>
              </a:rPr>
              <a:t>final </a:t>
            </a:r>
            <a:r>
              <a:rPr lang="es-MX" sz="1600" dirty="0">
                <a:solidFill>
                  <a:schemeClr val="bg1"/>
                </a:solidFill>
              </a:rPr>
              <a:t>necesarios para el análisis de medios y </a:t>
            </a:r>
            <a:r>
              <a:rPr lang="es-MX" sz="1600" dirty="0" smtClean="0">
                <a:solidFill>
                  <a:schemeClr val="bg1"/>
                </a:solidFill>
              </a:rPr>
              <a:t>fines</a:t>
            </a:r>
            <a:r>
              <a:rPr lang="es-MX" sz="1600" dirty="0">
                <a:solidFill>
                  <a:schemeClr val="bg1"/>
                </a:solidFill>
              </a:rPr>
              <a:t>. </a:t>
            </a:r>
            <a:endParaRPr lang="es-MX" sz="1600" dirty="0" smtClean="0">
              <a:solidFill>
                <a:schemeClr val="bg1"/>
              </a:solidFill>
            </a:endParaRPr>
          </a:p>
          <a:p>
            <a:r>
              <a:rPr lang="es-MX" sz="1600" dirty="0" smtClean="0">
                <a:solidFill>
                  <a:schemeClr val="bg1"/>
                </a:solidFill>
              </a:rPr>
              <a:t/>
            </a:r>
            <a:br>
              <a:rPr lang="es-MX" sz="1600" dirty="0" smtClean="0">
                <a:solidFill>
                  <a:schemeClr val="bg1"/>
                </a:solidFill>
              </a:rPr>
            </a:br>
            <a:r>
              <a:rPr lang="es-MX" sz="1600" i="1" dirty="0" smtClean="0">
                <a:solidFill>
                  <a:schemeClr val="bg1"/>
                </a:solidFill>
              </a:rPr>
              <a:t>La </a:t>
            </a:r>
            <a:r>
              <a:rPr lang="es-MX" sz="1600" i="1" dirty="0">
                <a:solidFill>
                  <a:schemeClr val="bg1"/>
                </a:solidFill>
              </a:rPr>
              <a:t>mayoría de los bloqueos mentales se deben a que no se entiende el </a:t>
            </a:r>
            <a:r>
              <a:rPr lang="es-MX" sz="1600" i="1" dirty="0" smtClean="0">
                <a:solidFill>
                  <a:schemeClr val="bg1"/>
                </a:solidFill>
              </a:rPr>
              <a:t>problema. </a:t>
            </a:r>
            <a:r>
              <a:rPr lang="es-MX" sz="1600" i="1" dirty="0">
                <a:solidFill>
                  <a:schemeClr val="bg1"/>
                </a:solidFill>
              </a:rPr>
              <a:t>Reescribir el problema con sus propias palabras es una buena forma de centrarse en las subpartes que lo componen, una a la vez, y entender lo que se requiere para una solución.</a:t>
            </a:r>
            <a:endParaRPr lang="es-AR" sz="1600" i="1" dirty="0">
              <a:solidFill>
                <a:schemeClr val="bg1"/>
              </a:solidFill>
            </a:endParaRPr>
          </a:p>
        </p:txBody>
      </p:sp>
    </p:spTree>
    <p:extLst>
      <p:ext uri="{BB962C8B-B14F-4D97-AF65-F5344CB8AC3E}">
        <p14:creationId xmlns:p14="http://schemas.microsoft.com/office/powerpoint/2010/main" xmlns="" val="4195303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2527C4B2-AC9A-46BB-B652-BD8C67CEB556}"/>
              </a:ext>
            </a:extLst>
          </p:cNvPr>
          <p:cNvSpPr txBox="1"/>
          <p:nvPr/>
        </p:nvSpPr>
        <p:spPr>
          <a:xfrm>
            <a:off x="495299" y="387253"/>
            <a:ext cx="11201402" cy="523220"/>
          </a:xfrm>
          <a:prstGeom prst="rect">
            <a:avLst/>
          </a:prstGeom>
          <a:noFill/>
        </p:spPr>
        <p:txBody>
          <a:bodyPr wrap="square">
            <a:spAutoFit/>
          </a:bodyPr>
          <a:lstStyle/>
          <a:p>
            <a:r>
              <a:rPr lang="es-MX" sz="2800" dirty="0">
                <a:solidFill>
                  <a:schemeClr val="bg1"/>
                </a:solidFill>
              </a:rPr>
              <a:t>Técnicas de resolución de problemas</a:t>
            </a:r>
            <a:endParaRPr lang="es-AR" sz="2800" dirty="0">
              <a:solidFill>
                <a:schemeClr val="bg1"/>
              </a:solidFill>
              <a:latin typeface="+mj-lt"/>
            </a:endParaRPr>
          </a:p>
        </p:txBody>
      </p:sp>
      <p:sp>
        <p:nvSpPr>
          <p:cNvPr id="5" name="CuadroTexto 4">
            <a:extLst>
              <a:ext uri="{FF2B5EF4-FFF2-40B4-BE49-F238E27FC236}">
                <a16:creationId xmlns:a16="http://schemas.microsoft.com/office/drawing/2014/main" xmlns="" id="{7D3C6EB2-1F2B-4809-B73E-F88DA4EF9F04}"/>
              </a:ext>
            </a:extLst>
          </p:cNvPr>
          <p:cNvSpPr txBox="1"/>
          <p:nvPr/>
        </p:nvSpPr>
        <p:spPr>
          <a:xfrm>
            <a:off x="340554" y="1729387"/>
            <a:ext cx="6274470" cy="3785652"/>
          </a:xfrm>
          <a:prstGeom prst="rect">
            <a:avLst/>
          </a:prstGeom>
          <a:noFill/>
        </p:spPr>
        <p:txBody>
          <a:bodyPr wrap="square">
            <a:spAutoFit/>
          </a:bodyPr>
          <a:lstStyle/>
          <a:p>
            <a:r>
              <a:rPr lang="es-MX" sz="1600" b="1" dirty="0">
                <a:solidFill>
                  <a:schemeClr val="bg1"/>
                </a:solidFill>
              </a:rPr>
              <a:t>Resolución algorítmica de problemas </a:t>
            </a:r>
            <a:r>
              <a:rPr lang="es-MX" sz="1600" dirty="0">
                <a:solidFill>
                  <a:schemeClr val="bg1"/>
                </a:solidFill>
              </a:rPr>
              <a:t>Sugerir un procedimiento paso a paso para resolver un problema particular no es siempre un proceso predeterminado. De hecho, normalmente es un proceso de prueba y error que requiere varios intentos y </a:t>
            </a:r>
            <a:r>
              <a:rPr lang="es-MX" sz="1600" dirty="0" smtClean="0">
                <a:solidFill>
                  <a:schemeClr val="bg1"/>
                </a:solidFill>
              </a:rPr>
              <a:t>refinamientos</a:t>
            </a:r>
            <a:r>
              <a:rPr lang="es-MX" sz="1600" dirty="0">
                <a:solidFill>
                  <a:schemeClr val="bg1"/>
                </a:solidFill>
              </a:rPr>
              <a:t>. </a:t>
            </a:r>
            <a:r>
              <a:rPr lang="es-MX" sz="1600" dirty="0" smtClean="0">
                <a:solidFill>
                  <a:schemeClr val="bg1"/>
                </a:solidFill>
              </a:rPr>
              <a:t/>
            </a:r>
            <a:br>
              <a:rPr lang="es-MX" sz="1600" dirty="0" smtClean="0">
                <a:solidFill>
                  <a:schemeClr val="bg1"/>
                </a:solidFill>
              </a:rPr>
            </a:br>
            <a:r>
              <a:rPr lang="es-MX" sz="1600" dirty="0" smtClean="0">
                <a:solidFill>
                  <a:schemeClr val="bg1"/>
                </a:solidFill>
              </a:rPr>
              <a:t>Se </a:t>
            </a:r>
            <a:r>
              <a:rPr lang="es-MX" sz="1600" dirty="0">
                <a:solidFill>
                  <a:schemeClr val="bg1"/>
                </a:solidFill>
              </a:rPr>
              <a:t>prueba cada intento para ver si en realidad resuelve el problema. Si es así, muy bien. De lo contrario, se intenta de nuevo. Resolver cualquier problema no trivial requiere, por lo común, una combinación de técnicas ya descritas. Recuerde que la computadora sólo puede hacer ciertas cosas </a:t>
            </a:r>
            <a:r>
              <a:rPr lang="es-MX" sz="1600" dirty="0" smtClean="0">
                <a:solidFill>
                  <a:schemeClr val="bg1"/>
                </a:solidFill>
              </a:rPr>
              <a:t>. </a:t>
            </a:r>
            <a:r>
              <a:rPr lang="es-MX" sz="1600" dirty="0">
                <a:solidFill>
                  <a:schemeClr val="bg1"/>
                </a:solidFill>
              </a:rPr>
              <a:t>Su interés principal, entonces, es cómo hacer que la computadora transforme, manipule, calcule o procese los datos de entrada para producir el resultado deseado. </a:t>
            </a:r>
            <a:r>
              <a:rPr lang="es-MX" sz="1600" dirty="0" smtClean="0">
                <a:solidFill>
                  <a:schemeClr val="bg1"/>
                </a:solidFill>
              </a:rPr>
              <a:t/>
            </a:r>
            <a:br>
              <a:rPr lang="es-MX" sz="1600" dirty="0" smtClean="0">
                <a:solidFill>
                  <a:schemeClr val="bg1"/>
                </a:solidFill>
              </a:rPr>
            </a:br>
            <a:r>
              <a:rPr lang="es-MX" sz="1600" dirty="0" smtClean="0">
                <a:solidFill>
                  <a:schemeClr val="bg1"/>
                </a:solidFill>
              </a:rPr>
              <a:t/>
            </a:r>
            <a:br>
              <a:rPr lang="es-MX" sz="1600" dirty="0" smtClean="0">
                <a:solidFill>
                  <a:schemeClr val="bg1"/>
                </a:solidFill>
              </a:rPr>
            </a:br>
            <a:r>
              <a:rPr lang="es-MX" sz="1600" b="1" i="1" dirty="0" smtClean="0">
                <a:solidFill>
                  <a:schemeClr val="bg1"/>
                </a:solidFill>
              </a:rPr>
              <a:t>Si </a:t>
            </a:r>
            <a:r>
              <a:rPr lang="es-MX" sz="1600" b="1" i="1" dirty="0">
                <a:solidFill>
                  <a:schemeClr val="bg1"/>
                </a:solidFill>
              </a:rPr>
              <a:t>tiene en mente las instrucciones permisibles de su lenguaje de programación, no diseñará un algoritmo que sea difícil o imposible de </a:t>
            </a:r>
            <a:r>
              <a:rPr lang="es-MX" sz="1600" b="1" i="1" dirty="0" smtClean="0">
                <a:solidFill>
                  <a:schemeClr val="bg1"/>
                </a:solidFill>
              </a:rPr>
              <a:t>codificar</a:t>
            </a:r>
            <a:r>
              <a:rPr lang="es-MX" sz="1600" b="1" i="1" dirty="0">
                <a:solidFill>
                  <a:schemeClr val="bg1"/>
                </a:solidFill>
              </a:rPr>
              <a:t>.</a:t>
            </a:r>
            <a:endParaRPr lang="es-AR" sz="1600" b="1" i="1" dirty="0">
              <a:solidFill>
                <a:schemeClr val="bg1"/>
              </a:solidFill>
            </a:endParaRPr>
          </a:p>
        </p:txBody>
      </p:sp>
      <p:pic>
        <p:nvPicPr>
          <p:cNvPr id="3" name="Imagen 2">
            <a:extLst>
              <a:ext uri="{FF2B5EF4-FFF2-40B4-BE49-F238E27FC236}">
                <a16:creationId xmlns:a16="http://schemas.microsoft.com/office/drawing/2014/main" xmlns="" id="{F6D1AA9D-3E0D-46CB-819F-BBD702D332B7}"/>
              </a:ext>
            </a:extLst>
          </p:cNvPr>
          <p:cNvPicPr>
            <a:picLocks noChangeAspect="1"/>
          </p:cNvPicPr>
          <p:nvPr/>
        </p:nvPicPr>
        <p:blipFill>
          <a:blip r:embed="rId2">
            <a:duotone>
              <a:prstClr val="black"/>
              <a:schemeClr val="accent1">
                <a:tint val="45000"/>
                <a:satMod val="400000"/>
              </a:schemeClr>
            </a:duotone>
          </a:blip>
          <a:stretch>
            <a:fillRect/>
          </a:stretch>
        </p:blipFill>
        <p:spPr>
          <a:xfrm>
            <a:off x="6703443" y="2097689"/>
            <a:ext cx="5203414" cy="2727530"/>
          </a:xfrm>
          <a:prstGeom prst="rect">
            <a:avLst/>
          </a:prstGeom>
        </p:spPr>
      </p:pic>
    </p:spTree>
    <p:extLst>
      <p:ext uri="{BB962C8B-B14F-4D97-AF65-F5344CB8AC3E}">
        <p14:creationId xmlns:p14="http://schemas.microsoft.com/office/powerpoint/2010/main" xmlns="" val="3852860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160E916B-374D-42B1-9FE8-BC91ACD633B0}"/>
              </a:ext>
            </a:extLst>
          </p:cNvPr>
          <p:cNvPicPr>
            <a:picLocks noChangeAspect="1"/>
          </p:cNvPicPr>
          <p:nvPr/>
        </p:nvPicPr>
        <p:blipFill>
          <a:blip r:embed="rId2"/>
          <a:stretch>
            <a:fillRect/>
          </a:stretch>
        </p:blipFill>
        <p:spPr>
          <a:xfrm>
            <a:off x="2953720" y="456659"/>
            <a:ext cx="8840982" cy="4979404"/>
          </a:xfrm>
          <a:prstGeom prst="rect">
            <a:avLst/>
          </a:prstGeom>
        </p:spPr>
      </p:pic>
      <p:sp>
        <p:nvSpPr>
          <p:cNvPr id="2" name="Título 1">
            <a:extLst>
              <a:ext uri="{FF2B5EF4-FFF2-40B4-BE49-F238E27FC236}">
                <a16:creationId xmlns:a16="http://schemas.microsoft.com/office/drawing/2014/main" xmlns="" id="{BE5AF251-640E-43D8-8B36-6DBF380D94B7}"/>
              </a:ext>
            </a:extLst>
          </p:cNvPr>
          <p:cNvSpPr>
            <a:spLocks noGrp="1"/>
          </p:cNvSpPr>
          <p:nvPr>
            <p:ph type="title"/>
          </p:nvPr>
        </p:nvSpPr>
        <p:spPr>
          <a:xfrm>
            <a:off x="1361182" y="2607807"/>
            <a:ext cx="4734818" cy="677108"/>
          </a:xfrm>
        </p:spPr>
        <p:txBody>
          <a:bodyPr>
            <a:normAutofit fontScale="90000"/>
          </a:bodyPr>
          <a:lstStyle/>
          <a:p>
            <a:r>
              <a:rPr lang="es-AR" sz="4400" dirty="0">
                <a:solidFill>
                  <a:schemeClr val="bg1"/>
                </a:solidFill>
              </a:rPr>
              <a:t>Muchas Gracias.</a:t>
            </a:r>
          </a:p>
        </p:txBody>
      </p:sp>
      <p:sp>
        <p:nvSpPr>
          <p:cNvPr id="4" name="Marcador de fecha 3">
            <a:extLst>
              <a:ext uri="{FF2B5EF4-FFF2-40B4-BE49-F238E27FC236}">
                <a16:creationId xmlns:a16="http://schemas.microsoft.com/office/drawing/2014/main" xmlns="" id="{EBC04F27-5DEA-478B-9163-14C0320079ED}"/>
              </a:ext>
            </a:extLst>
          </p:cNvPr>
          <p:cNvSpPr>
            <a:spLocks noGrp="1"/>
          </p:cNvSpPr>
          <p:nvPr>
            <p:ph type="dt" sz="half" idx="10"/>
          </p:nvPr>
        </p:nvSpPr>
        <p:spPr/>
        <p:txBody>
          <a:bodyPr/>
          <a:lstStyle/>
          <a:p>
            <a:fld id="{72C96169-1917-41A5-935A-00D08A3037E3}" type="datetime12">
              <a:rPr lang="es-AR" smtClean="0"/>
              <a:pPr/>
              <a:t>6:22 a. m.</a:t>
            </a:fld>
            <a:endParaRPr lang="es-AR"/>
          </a:p>
        </p:txBody>
      </p:sp>
      <p:sp>
        <p:nvSpPr>
          <p:cNvPr id="5" name="Marcador de pie de página 4">
            <a:extLst>
              <a:ext uri="{FF2B5EF4-FFF2-40B4-BE49-F238E27FC236}">
                <a16:creationId xmlns:a16="http://schemas.microsoft.com/office/drawing/2014/main" xmlns="" id="{47893359-14F1-4C64-A122-D9465951B21C}"/>
              </a:ext>
            </a:extLst>
          </p:cNvPr>
          <p:cNvSpPr>
            <a:spLocks noGrp="1"/>
          </p:cNvSpPr>
          <p:nvPr>
            <p:ph type="ftr" sz="quarter" idx="11"/>
          </p:nvPr>
        </p:nvSpPr>
        <p:spPr>
          <a:xfrm>
            <a:off x="8090285" y="6056940"/>
            <a:ext cx="3676532" cy="365125"/>
          </a:xfrm>
        </p:spPr>
        <p:txBody>
          <a:bodyPr/>
          <a:lstStyle/>
          <a:p>
            <a:pPr algn="r"/>
            <a:r>
              <a:rPr lang="sv-SE" sz="1600" dirty="0">
                <a:solidFill>
                  <a:schemeClr val="bg1">
                    <a:lumMod val="50000"/>
                  </a:schemeClr>
                </a:solidFill>
              </a:rPr>
              <a:t>AyED III - ISFTN 151 - Anlaista de Sistemas</a:t>
            </a:r>
            <a:endParaRPr lang="es-AR" sz="1600" dirty="0">
              <a:solidFill>
                <a:schemeClr val="bg1">
                  <a:lumMod val="50000"/>
                </a:schemeClr>
              </a:solidFill>
            </a:endParaRPr>
          </a:p>
        </p:txBody>
      </p:sp>
      <p:sp>
        <p:nvSpPr>
          <p:cNvPr id="7" name="object 9"/>
          <p:cNvSpPr txBox="1">
            <a:spLocks/>
          </p:cNvSpPr>
          <p:nvPr/>
        </p:nvSpPr>
        <p:spPr>
          <a:xfrm>
            <a:off x="4586756" y="5807363"/>
            <a:ext cx="7148044" cy="288637"/>
          </a:xfrm>
          <a:prstGeom prst="rect">
            <a:avLst/>
          </a:prstGeom>
        </p:spPr>
        <p:txBody>
          <a:bodyPr vert="horz" wrap="square" lIns="0" tIns="11526" rIns="0" bIns="0" rtlCol="0" anchor="b">
            <a:spAutoFit/>
          </a:bodyPr>
          <a:lstStyle>
            <a:lvl1pPr algn="r" defTabSz="1007486" rtl="0" eaLnBrk="1" latinLnBrk="0" hangingPunct="1">
              <a:lnSpc>
                <a:spcPct val="90000"/>
              </a:lnSpc>
              <a:spcBef>
                <a:spcPct val="0"/>
              </a:spcBef>
              <a:buNone/>
              <a:defRPr sz="4407" kern="1200" cap="all" baseline="0">
                <a:solidFill>
                  <a:schemeClr val="tx1"/>
                </a:solidFill>
                <a:latin typeface="+mj-lt"/>
                <a:ea typeface="+mj-ea"/>
                <a:cs typeface="+mj-cs"/>
              </a:defRPr>
            </a:lvl1pPr>
          </a:lstStyle>
          <a:p>
            <a:pPr marL="11526">
              <a:spcBef>
                <a:spcPts val="91"/>
              </a:spcBef>
            </a:pPr>
            <a:r>
              <a:rPr lang="es-ES" sz="2000" dirty="0">
                <a:solidFill>
                  <a:schemeClr val="bg1">
                    <a:lumMod val="50000"/>
                  </a:schemeClr>
                </a:solidFill>
              </a:rPr>
              <a:t>Algoritmos y Estructuras de Datos II</a:t>
            </a:r>
          </a:p>
        </p:txBody>
      </p:sp>
      <p:pic>
        <p:nvPicPr>
          <p:cNvPr id="9218" name="Picture 2">
            <a:extLst>
              <a:ext uri="{FF2B5EF4-FFF2-40B4-BE49-F238E27FC236}">
                <a16:creationId xmlns:a16="http://schemas.microsoft.com/office/drawing/2014/main" xmlns="" id="{1AC5ADDF-1CDE-4559-9638-9C72A8DB7EBF}"/>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76828" y="5724777"/>
            <a:ext cx="936444" cy="5274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6139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337627" y="1515682"/>
            <a:ext cx="11507372"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400" b="1" i="0" u="none" strike="noStrike" cap="none" normalizeH="0" baseline="0" dirty="0">
                <a:ln>
                  <a:noFill/>
                </a:ln>
                <a:solidFill>
                  <a:schemeClr val="bg1"/>
                </a:solidFill>
                <a:effectLst/>
                <a:ea typeface="Times New Roman" pitchFamily="18" charset="0"/>
                <a:cs typeface="Calibri" pitchFamily="34" charset="0"/>
              </a:rPr>
              <a:t>‎</a:t>
            </a:r>
            <a:r>
              <a:rPr kumimoji="0" lang="es-AR" sz="1400" b="0" i="0" u="none" strike="noStrike" cap="none" normalizeH="0" baseline="0" dirty="0">
                <a:ln>
                  <a:noFill/>
                </a:ln>
                <a:solidFill>
                  <a:schemeClr val="bg1"/>
                </a:solidFill>
                <a:effectLst/>
                <a:ea typeface="Times New Roman" pitchFamily="18" charset="0"/>
                <a:cs typeface="Calibri" pitchFamily="34" charset="0"/>
              </a:rPr>
              <a:t>#6. </a:t>
            </a:r>
            <a:r>
              <a:rPr kumimoji="0" lang="es-AR" sz="1400" b="0" i="0" u="none" strike="noStrike" cap="none" normalizeH="0" baseline="0" dirty="0" err="1">
                <a:ln>
                  <a:noFill/>
                </a:ln>
                <a:solidFill>
                  <a:schemeClr val="bg1"/>
                </a:solidFill>
                <a:effectLst/>
                <a:ea typeface="Times New Roman" pitchFamily="18" charset="0"/>
                <a:cs typeface="Calibri" pitchFamily="34" charset="0"/>
              </a:rPr>
              <a:t>Generally</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craft</a:t>
            </a:r>
            <a:r>
              <a:rPr kumimoji="0" lang="es-AR" sz="1400" b="0" i="0" u="none" strike="noStrike" cap="none" normalizeH="0" baseline="0" dirty="0">
                <a:ln>
                  <a:noFill/>
                </a:ln>
                <a:solidFill>
                  <a:schemeClr val="bg1"/>
                </a:solidFill>
                <a:effectLst/>
                <a:ea typeface="Times New Roman" pitchFamily="18" charset="0"/>
                <a:cs typeface="Calibri" pitchFamily="34" charset="0"/>
              </a:rPr>
              <a:t> of </a:t>
            </a:r>
            <a:r>
              <a:rPr kumimoji="0" lang="es-AR" sz="1400" b="0" i="0" u="none" strike="noStrike" cap="none" normalizeH="0" baseline="0" dirty="0" err="1">
                <a:ln>
                  <a:noFill/>
                </a:ln>
                <a:solidFill>
                  <a:schemeClr val="bg1"/>
                </a:solidFill>
                <a:effectLst/>
                <a:ea typeface="Times New Roman" pitchFamily="18" charset="0"/>
                <a:cs typeface="Calibri" pitchFamily="34" charset="0"/>
              </a:rPr>
              <a:t>programming</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is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factoring</a:t>
            </a:r>
            <a:r>
              <a:rPr kumimoji="0" lang="es-AR" sz="1400" b="0" i="0" u="none" strike="noStrike" cap="none" normalizeH="0" baseline="0" dirty="0">
                <a:ln>
                  <a:noFill/>
                </a:ln>
                <a:solidFill>
                  <a:schemeClr val="bg1"/>
                </a:solidFill>
                <a:effectLst/>
                <a:ea typeface="Times New Roman" pitchFamily="18" charset="0"/>
                <a:cs typeface="Calibri" pitchFamily="34" charset="0"/>
              </a:rPr>
              <a:t> of a set of </a:t>
            </a:r>
            <a:r>
              <a:rPr kumimoji="0" lang="es-AR" sz="1400" b="0" i="0" u="none" strike="noStrike" cap="none" normalizeH="0" baseline="0" dirty="0" err="1">
                <a:ln>
                  <a:noFill/>
                </a:ln>
                <a:solidFill>
                  <a:schemeClr val="bg1"/>
                </a:solidFill>
                <a:effectLst/>
                <a:ea typeface="Times New Roman" pitchFamily="18" charset="0"/>
                <a:cs typeface="Calibri" pitchFamily="34" charset="0"/>
              </a:rPr>
              <a:t>requirements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into</a:t>
            </a:r>
            <a:r>
              <a:rPr kumimoji="0" lang="es-AR" sz="1400" b="0" i="0" u="none" strike="noStrike" cap="none" normalizeH="0" baseline="0" dirty="0">
                <a:ln>
                  <a:noFill/>
                </a:ln>
                <a:solidFill>
                  <a:schemeClr val="bg1"/>
                </a:solidFill>
                <a:effectLst/>
                <a:ea typeface="Times New Roman" pitchFamily="18" charset="0"/>
                <a:cs typeface="Calibri" pitchFamily="34" charset="0"/>
              </a:rPr>
              <a:t> a </a:t>
            </a:r>
            <a:r>
              <a:rPr kumimoji="0" lang="es-AR" sz="1400" b="0" i="0" u="none" strike="noStrike" cap="none" normalizeH="0" baseline="0" dirty="0" err="1">
                <a:ln>
                  <a:noFill/>
                </a:ln>
                <a:solidFill>
                  <a:schemeClr val="bg1"/>
                </a:solidFill>
                <a:effectLst/>
                <a:ea typeface="Times New Roman" pitchFamily="18" charset="0"/>
                <a:cs typeface="Calibri" pitchFamily="34" charset="0"/>
              </a:rPr>
              <a:t>a</a:t>
            </a:r>
            <a:r>
              <a:rPr kumimoji="0" lang="es-AR" sz="1400" b="0" i="0" u="none" strike="noStrike" cap="none" normalizeH="0" baseline="0" dirty="0">
                <a:ln>
                  <a:noFill/>
                </a:ln>
                <a:solidFill>
                  <a:schemeClr val="bg1"/>
                </a:solidFill>
                <a:effectLst/>
                <a:ea typeface="Times New Roman" pitchFamily="18" charset="0"/>
                <a:cs typeface="Calibri" pitchFamily="34" charset="0"/>
              </a:rPr>
              <a:t> set of </a:t>
            </a:r>
            <a:r>
              <a:rPr kumimoji="0" lang="es-AR" sz="1400" b="0" i="0" u="none" strike="noStrike" cap="none" normalizeH="0" baseline="0" dirty="0" err="1">
                <a:ln>
                  <a:noFill/>
                </a:ln>
                <a:solidFill>
                  <a:schemeClr val="bg1"/>
                </a:solidFill>
                <a:effectLst/>
                <a:ea typeface="Times New Roman" pitchFamily="18" charset="0"/>
                <a:cs typeface="Calibri" pitchFamily="34" charset="0"/>
              </a:rPr>
              <a:t>functions</a:t>
            </a:r>
            <a:r>
              <a:rPr kumimoji="0" lang="es-AR" sz="1400" b="0" i="0" u="none" strike="noStrike" cap="none" normalizeH="0" baseline="0" dirty="0">
                <a:ln>
                  <a:noFill/>
                </a:ln>
                <a:solidFill>
                  <a:schemeClr val="bg1"/>
                </a:solidFill>
                <a:effectLst/>
                <a:ea typeface="Times New Roman" pitchFamily="18" charset="0"/>
                <a:cs typeface="Calibri" pitchFamily="34" charset="0"/>
              </a:rPr>
              <a:t> and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structures</a:t>
            </a:r>
            <a:r>
              <a:rPr kumimoji="0" lang="es-AR" sz="1400" b="0" i="0" u="none" strike="noStrike" cap="none" normalizeH="0" baseline="0" dirty="0">
                <a:ln>
                  <a:noFill/>
                </a:ln>
                <a:solidFill>
                  <a:schemeClr val="bg1"/>
                </a:solidFill>
                <a:effectLst/>
                <a:ea typeface="Times New Roman" pitchFamily="18" charset="0"/>
                <a:cs typeface="Calibri" pitchFamily="34" charset="0"/>
              </a:rPr>
              <a:t>. - </a:t>
            </a:r>
            <a:r>
              <a:rPr kumimoji="0" lang="es-AR" sz="1400" b="0" i="0" u="none" strike="noStrike" cap="none" normalizeH="0" baseline="0" dirty="0" err="1">
                <a:ln>
                  <a:noFill/>
                </a:ln>
                <a:solidFill>
                  <a:schemeClr val="bg1"/>
                </a:solidFill>
                <a:effectLst/>
                <a:ea typeface="Times New Roman" pitchFamily="18" charset="0"/>
                <a:cs typeface="Calibri" pitchFamily="34" charset="0"/>
              </a:rPr>
              <a:t>Author</a:t>
            </a:r>
            <a:r>
              <a:rPr kumimoji="0" lang="es-AR" sz="1400" b="0" i="0" u="none" strike="noStrike" cap="none" normalizeH="0" baseline="0" dirty="0">
                <a:ln>
                  <a:noFill/>
                </a:ln>
                <a:solidFill>
                  <a:schemeClr val="bg1"/>
                </a:solidFill>
                <a:effectLst/>
                <a:ea typeface="Times New Roman" pitchFamily="18" charset="0"/>
                <a:cs typeface="Calibri" pitchFamily="34" charset="0"/>
              </a:rPr>
              <a:t>: Douglas </a:t>
            </a:r>
            <a:r>
              <a:rPr kumimoji="0" lang="es-AR" sz="1400" b="0" i="0" u="none" strike="noStrike" cap="none" normalizeH="0" baseline="0" dirty="0" err="1">
                <a:ln>
                  <a:noFill/>
                </a:ln>
                <a:solidFill>
                  <a:schemeClr val="bg1"/>
                </a:solidFill>
                <a:effectLst/>
                <a:ea typeface="Times New Roman" pitchFamily="18" charset="0"/>
                <a:cs typeface="Calibri" pitchFamily="34" charset="0"/>
              </a:rPr>
              <a:t>Crockford</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r>
              <a:rPr kumimoji="0" lang="es-AR" sz="1400" b="0" i="0" u="none" strike="noStrike" cap="none" normalizeH="0" baseline="0" dirty="0">
                <a:ln>
                  <a:noFill/>
                </a:ln>
                <a:solidFill>
                  <a:schemeClr val="bg1">
                    <a:lumMod val="75000"/>
                  </a:schemeClr>
                </a:solidFill>
                <a:effectLst/>
                <a:ea typeface="Times New Roman" pitchFamily="18" charset="0"/>
                <a:cs typeface="Calibri" pitchFamily="34" charset="0"/>
              </a:rPr>
              <a:t>#6. En general, el arte de la programación es la factorización de un conjunto de requisitos en un conjunto de funciones y estructuras de datos. - Autor: Douglas </a:t>
            </a:r>
            <a:r>
              <a:rPr kumimoji="0" lang="es-AR" sz="1400" b="0" i="0" u="none" strike="noStrike" cap="none" normalizeH="0" baseline="0" dirty="0" err="1">
                <a:ln>
                  <a:noFill/>
                </a:ln>
                <a:solidFill>
                  <a:schemeClr val="bg1">
                    <a:lumMod val="75000"/>
                  </a:schemeClr>
                </a:solidFill>
                <a:effectLst/>
                <a:ea typeface="Times New Roman" pitchFamily="18" charset="0"/>
                <a:cs typeface="Calibri" pitchFamily="34" charset="0"/>
              </a:rPr>
              <a:t>Crockford</a:t>
            </a: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endParaRPr kumimoji="0" lang="es-AR" sz="1400" b="0" i="0" u="none" strike="noStrike" cap="none" normalizeH="0" baseline="0" dirty="0">
              <a:ln>
                <a:noFill/>
              </a:ln>
              <a:solidFill>
                <a:schemeClr val="bg1"/>
              </a:solidFill>
              <a:effectLst/>
              <a:ea typeface="Times New Roman" pitchFamily="18"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solidFill>
                <a:effectLst/>
                <a:ea typeface="Times New Roman" pitchFamily="18" charset="0"/>
                <a:cs typeface="Calibri" pitchFamily="34" charset="0"/>
              </a:rPr>
              <a:t>#7.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dominates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If</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you've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chosen</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right</a:t>
            </a:r>
            <a:r>
              <a:rPr kumimoji="0" lang="es-AR" sz="1400" b="0" i="0" u="none" strike="noStrike" cap="none" normalizeH="0" baseline="0" dirty="0">
                <a:ln>
                  <a:noFill/>
                </a:ln>
                <a:solidFill>
                  <a:schemeClr val="bg1"/>
                </a:solidFill>
                <a:effectLst/>
                <a:ea typeface="Times New Roman" pitchFamily="18" charset="0"/>
                <a:cs typeface="Calibri" pitchFamily="34" charset="0"/>
              </a:rPr>
              <a:t>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structures</a:t>
            </a:r>
            <a:r>
              <a:rPr kumimoji="0" lang="es-AR" sz="1400" b="0" i="0" u="none" strike="noStrike" cap="none" normalizeH="0" baseline="0" dirty="0">
                <a:ln>
                  <a:noFill/>
                </a:ln>
                <a:solidFill>
                  <a:schemeClr val="bg1"/>
                </a:solidFill>
                <a:effectLst/>
                <a:ea typeface="Times New Roman" pitchFamily="18" charset="0"/>
                <a:cs typeface="Calibri" pitchFamily="34" charset="0"/>
              </a:rPr>
              <a:t> and </a:t>
            </a:r>
            <a:r>
              <a:rPr kumimoji="0" lang="es-AR" sz="1400" b="0" i="0" u="none" strike="noStrike" cap="none" normalizeH="0" baseline="0" dirty="0" err="1">
                <a:ln>
                  <a:noFill/>
                </a:ln>
                <a:solidFill>
                  <a:schemeClr val="bg1"/>
                </a:solidFill>
                <a:effectLst/>
                <a:ea typeface="Times New Roman" pitchFamily="18" charset="0"/>
                <a:cs typeface="Calibri" pitchFamily="34" charset="0"/>
              </a:rPr>
              <a:t>organized</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things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well</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the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algorithms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will</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almost</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always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be</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self-evident</a:t>
            </a:r>
            <a:r>
              <a:rPr kumimoji="0" lang="es-AR" sz="1400" b="0" i="0" u="none" strike="noStrike" cap="none" normalizeH="0" baseline="0" dirty="0">
                <a:ln>
                  <a:noFill/>
                </a:ln>
                <a:solidFill>
                  <a:schemeClr val="bg1"/>
                </a:solidFill>
                <a:effectLst/>
                <a:ea typeface="Times New Roman" pitchFamily="18" charset="0"/>
                <a:cs typeface="Calibri" pitchFamily="34" charset="0"/>
              </a:rPr>
              <a:t>. Data </a:t>
            </a:r>
            <a:r>
              <a:rPr kumimoji="0" lang="es-AR" sz="1400" b="0" i="0" u="none" strike="noStrike" cap="none" normalizeH="0" baseline="0" dirty="0" err="1">
                <a:ln>
                  <a:noFill/>
                </a:ln>
                <a:solidFill>
                  <a:schemeClr val="bg1"/>
                </a:solidFill>
                <a:effectLst/>
                <a:ea typeface="Times New Roman" pitchFamily="18" charset="0"/>
                <a:cs typeface="Calibri" pitchFamily="34" charset="0"/>
              </a:rPr>
              <a:t>structures</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not</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algorithms</a:t>
            </a:r>
            <a:r>
              <a:rPr kumimoji="0" lang="es-AR" sz="1400" b="0" i="0" u="none" strike="noStrike" cap="none" normalizeH="0" baseline="0" dirty="0">
                <a:ln>
                  <a:noFill/>
                </a:ln>
                <a:solidFill>
                  <a:schemeClr val="bg1"/>
                </a:solidFill>
                <a:effectLst/>
                <a:ea typeface="Times New Roman" pitchFamily="18" charset="0"/>
                <a:cs typeface="Calibri" pitchFamily="34" charset="0"/>
              </a:rPr>
              <a:t>, are central </a:t>
            </a:r>
            <a:r>
              <a:rPr kumimoji="0" lang="es-AR" sz="1400" b="0" i="0" u="none" strike="noStrike" cap="none" normalizeH="0" baseline="0" dirty="0" err="1">
                <a:ln>
                  <a:noFill/>
                </a:ln>
                <a:solidFill>
                  <a:schemeClr val="bg1"/>
                </a:solidFill>
                <a:effectLst/>
                <a:ea typeface="Times New Roman" pitchFamily="18" charset="0"/>
                <a:cs typeface="Calibri" pitchFamily="34" charset="0"/>
              </a:rPr>
              <a:t>to</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programming</a:t>
            </a:r>
            <a:r>
              <a:rPr kumimoji="0" lang="es-AR" sz="1400" b="0" i="0" u="none" strike="noStrike" cap="none" normalizeH="0" baseline="0" dirty="0">
                <a:ln>
                  <a:noFill/>
                </a:ln>
                <a:solidFill>
                  <a:schemeClr val="bg1"/>
                </a:solidFill>
                <a:effectLst/>
                <a:ea typeface="Times New Roman" pitchFamily="18" charset="0"/>
                <a:cs typeface="Calibri" pitchFamily="34" charset="0"/>
              </a:rPr>
              <a:t>. - </a:t>
            </a:r>
            <a:r>
              <a:rPr kumimoji="0" lang="es-AR" sz="1400" b="0" i="0" u="none" strike="noStrike" cap="none" normalizeH="0" baseline="0" dirty="0" err="1">
                <a:ln>
                  <a:noFill/>
                </a:ln>
                <a:solidFill>
                  <a:schemeClr val="bg1"/>
                </a:solidFill>
                <a:effectLst/>
                <a:ea typeface="Times New Roman" pitchFamily="18" charset="0"/>
                <a:cs typeface="Calibri" pitchFamily="34" charset="0"/>
              </a:rPr>
              <a:t>Author</a:t>
            </a:r>
            <a:r>
              <a:rPr kumimoji="0" lang="es-AR" sz="1400" b="0" i="0" u="none" strike="noStrike" cap="none" normalizeH="0" baseline="0" dirty="0">
                <a:ln>
                  <a:noFill/>
                </a:ln>
                <a:solidFill>
                  <a:schemeClr val="bg1"/>
                </a:solidFill>
                <a:effectLst/>
                <a:ea typeface="Times New Roman" pitchFamily="18" charset="0"/>
                <a:cs typeface="Calibri" pitchFamily="34" charset="0"/>
              </a:rPr>
              <a:t>: </a:t>
            </a:r>
            <a:r>
              <a:rPr kumimoji="0" lang="es-AR" sz="1400" b="0" i="0" u="none" strike="noStrike" cap="none" normalizeH="0" baseline="0" dirty="0" err="1">
                <a:ln>
                  <a:noFill/>
                </a:ln>
                <a:solidFill>
                  <a:schemeClr val="bg1"/>
                </a:solidFill>
                <a:effectLst/>
                <a:ea typeface="Times New Roman" pitchFamily="18" charset="0"/>
                <a:cs typeface="Calibri" pitchFamily="34" charset="0"/>
              </a:rPr>
              <a:t>Rob</a:t>
            </a:r>
            <a:r>
              <a:rPr kumimoji="0" lang="es-AR" sz="1400" b="0" i="0" u="none" strike="noStrike" cap="none" normalizeH="0" baseline="0" dirty="0">
                <a:ln>
                  <a:noFill/>
                </a:ln>
                <a:solidFill>
                  <a:schemeClr val="bg1"/>
                </a:solidFill>
                <a:effectLst/>
                <a:ea typeface="Times New Roman" pitchFamily="18" charset="0"/>
                <a:cs typeface="Calibri" pitchFamily="34" charset="0"/>
              </a:rPr>
              <a:t> Pike</a:t>
            </a:r>
          </a:p>
          <a:p>
            <a:r>
              <a:rPr lang="es-AR" sz="1400" dirty="0">
                <a:solidFill>
                  <a:schemeClr val="bg1">
                    <a:lumMod val="75000"/>
                  </a:schemeClr>
                </a:solidFill>
              </a:rPr>
              <a:t>#7. Los datos dominan. Si ha elegido las estructuras de datos correctas y ha organizado bien las cosas, los algoritmos casi siempre serán evidentes. Las estructuras de datos, no los algoritmos, son fundamentales para la programación. - Autor: </a:t>
            </a:r>
            <a:r>
              <a:rPr lang="es-AR" sz="1400" dirty="0" err="1">
                <a:solidFill>
                  <a:schemeClr val="bg1">
                    <a:lumMod val="75000"/>
                  </a:schemeClr>
                </a:solidFill>
              </a:rPr>
              <a:t>Rob</a:t>
            </a:r>
            <a:r>
              <a:rPr lang="es-AR" sz="1400" dirty="0">
                <a:solidFill>
                  <a:schemeClr val="bg1">
                    <a:lumMod val="75000"/>
                  </a:schemeClr>
                </a:solidFill>
              </a:rPr>
              <a:t> Pike</a:t>
            </a:r>
            <a:r>
              <a:rPr lang="es-AR" sz="1400" dirty="0">
                <a:solidFill>
                  <a:schemeClr val="bg1"/>
                </a:solidFill>
              </a:rPr>
              <a:t/>
            </a:r>
            <a:br>
              <a:rPr lang="es-AR" sz="1400" dirty="0">
                <a:solidFill>
                  <a:schemeClr val="bg1"/>
                </a:solidFill>
              </a:rPr>
            </a:br>
            <a:endParaRPr lang="es-AR" sz="1400" dirty="0">
              <a:solidFill>
                <a:schemeClr val="bg1"/>
              </a:solidFill>
            </a:endParaRPr>
          </a:p>
          <a:p>
            <a:r>
              <a:rPr lang="es-AR" sz="1400" dirty="0">
                <a:solidFill>
                  <a:schemeClr val="bg1"/>
                </a:solidFill>
              </a:rPr>
              <a:t> #8. </a:t>
            </a:r>
            <a:r>
              <a:rPr lang="es-AR" sz="1400" dirty="0" err="1">
                <a:solidFill>
                  <a:schemeClr val="bg1"/>
                </a:solidFill>
              </a:rPr>
              <a:t>Bad</a:t>
            </a:r>
            <a:r>
              <a:rPr lang="es-AR" sz="1400" dirty="0">
                <a:solidFill>
                  <a:schemeClr val="bg1"/>
                </a:solidFill>
              </a:rPr>
              <a:t> </a:t>
            </a:r>
            <a:r>
              <a:rPr lang="es-AR" sz="1400" dirty="0" err="1">
                <a:solidFill>
                  <a:schemeClr val="bg1"/>
                </a:solidFill>
              </a:rPr>
              <a:t>programmers</a:t>
            </a:r>
            <a:r>
              <a:rPr lang="es-AR" sz="1400" dirty="0">
                <a:solidFill>
                  <a:schemeClr val="bg1"/>
                </a:solidFill>
              </a:rPr>
              <a:t> </a:t>
            </a:r>
            <a:r>
              <a:rPr lang="es-AR" sz="1400" dirty="0" err="1">
                <a:solidFill>
                  <a:schemeClr val="bg1"/>
                </a:solidFill>
              </a:rPr>
              <a:t>worry</a:t>
            </a:r>
            <a:r>
              <a:rPr lang="es-AR" sz="1400" dirty="0">
                <a:solidFill>
                  <a:schemeClr val="bg1"/>
                </a:solidFill>
              </a:rPr>
              <a:t> </a:t>
            </a:r>
            <a:r>
              <a:rPr lang="es-AR" sz="1400" dirty="0" err="1">
                <a:solidFill>
                  <a:schemeClr val="bg1"/>
                </a:solidFill>
              </a:rPr>
              <a:t>about</a:t>
            </a:r>
            <a:r>
              <a:rPr lang="es-AR" sz="1400" dirty="0">
                <a:solidFill>
                  <a:schemeClr val="bg1"/>
                </a:solidFill>
              </a:rPr>
              <a:t> </a:t>
            </a:r>
            <a:r>
              <a:rPr lang="es-AR" sz="1400" dirty="0" err="1">
                <a:solidFill>
                  <a:schemeClr val="bg1"/>
                </a:solidFill>
              </a:rPr>
              <a:t>the</a:t>
            </a:r>
            <a:r>
              <a:rPr lang="es-AR" sz="1400" dirty="0">
                <a:solidFill>
                  <a:schemeClr val="bg1"/>
                </a:solidFill>
              </a:rPr>
              <a:t> </a:t>
            </a:r>
            <a:r>
              <a:rPr lang="es-AR" sz="1400" dirty="0" err="1">
                <a:solidFill>
                  <a:schemeClr val="bg1"/>
                </a:solidFill>
              </a:rPr>
              <a:t>code</a:t>
            </a:r>
            <a:r>
              <a:rPr lang="es-AR" sz="1400" dirty="0">
                <a:solidFill>
                  <a:schemeClr val="bg1"/>
                </a:solidFill>
              </a:rPr>
              <a:t>. </a:t>
            </a:r>
            <a:r>
              <a:rPr lang="es-AR" sz="1400" dirty="0" err="1">
                <a:solidFill>
                  <a:schemeClr val="bg1"/>
                </a:solidFill>
              </a:rPr>
              <a:t>Good</a:t>
            </a:r>
            <a:r>
              <a:rPr lang="es-AR" sz="1400" dirty="0">
                <a:solidFill>
                  <a:schemeClr val="bg1"/>
                </a:solidFill>
              </a:rPr>
              <a:t> </a:t>
            </a:r>
            <a:r>
              <a:rPr lang="es-AR" sz="1400" dirty="0" err="1">
                <a:solidFill>
                  <a:schemeClr val="bg1"/>
                </a:solidFill>
              </a:rPr>
              <a:t>programmers</a:t>
            </a:r>
            <a:r>
              <a:rPr lang="es-AR" sz="1400" dirty="0">
                <a:solidFill>
                  <a:schemeClr val="bg1"/>
                </a:solidFill>
              </a:rPr>
              <a:t> </a:t>
            </a:r>
            <a:r>
              <a:rPr lang="es-AR" sz="1400" dirty="0" err="1">
                <a:solidFill>
                  <a:schemeClr val="bg1"/>
                </a:solidFill>
              </a:rPr>
              <a:t>worry</a:t>
            </a:r>
            <a:r>
              <a:rPr lang="es-AR" sz="1400" dirty="0">
                <a:solidFill>
                  <a:schemeClr val="bg1"/>
                </a:solidFill>
              </a:rPr>
              <a:t> </a:t>
            </a:r>
            <a:r>
              <a:rPr lang="es-AR" sz="1400" dirty="0" err="1">
                <a:solidFill>
                  <a:schemeClr val="bg1"/>
                </a:solidFill>
              </a:rPr>
              <a:t>about</a:t>
            </a:r>
            <a:r>
              <a:rPr lang="es-AR" sz="1400" dirty="0">
                <a:solidFill>
                  <a:schemeClr val="bg1"/>
                </a:solidFill>
              </a:rPr>
              <a:t> </a:t>
            </a:r>
            <a:r>
              <a:rPr lang="es-AR" sz="1400" b="1" dirty="0">
                <a:solidFill>
                  <a:schemeClr val="bg1"/>
                </a:solidFill>
              </a:rPr>
              <a:t>data </a:t>
            </a:r>
            <a:r>
              <a:rPr lang="es-AR" sz="1400" b="1" dirty="0" err="1">
                <a:solidFill>
                  <a:schemeClr val="bg1"/>
                </a:solidFill>
              </a:rPr>
              <a:t>structures</a:t>
            </a:r>
            <a:r>
              <a:rPr lang="es-AR" sz="1400" dirty="0">
                <a:solidFill>
                  <a:schemeClr val="bg1"/>
                </a:solidFill>
              </a:rPr>
              <a:t> and </a:t>
            </a:r>
            <a:r>
              <a:rPr lang="es-AR" sz="1400" dirty="0" err="1">
                <a:solidFill>
                  <a:schemeClr val="bg1"/>
                </a:solidFill>
              </a:rPr>
              <a:t>their</a:t>
            </a:r>
            <a:r>
              <a:rPr lang="es-AR" sz="1400" dirty="0">
                <a:solidFill>
                  <a:schemeClr val="bg1"/>
                </a:solidFill>
              </a:rPr>
              <a:t> </a:t>
            </a:r>
            <a:r>
              <a:rPr lang="es-AR" sz="1400" dirty="0" err="1">
                <a:solidFill>
                  <a:schemeClr val="bg1"/>
                </a:solidFill>
              </a:rPr>
              <a:t>relationships</a:t>
            </a:r>
            <a:r>
              <a:rPr lang="es-AR" sz="1400" dirty="0">
                <a:solidFill>
                  <a:schemeClr val="bg1"/>
                </a:solidFill>
              </a:rPr>
              <a:t>. - </a:t>
            </a:r>
            <a:r>
              <a:rPr lang="es-AR" sz="1400" i="1" dirty="0" err="1">
                <a:solidFill>
                  <a:schemeClr val="bg1"/>
                </a:solidFill>
              </a:rPr>
              <a:t>Author</a:t>
            </a:r>
            <a:r>
              <a:rPr lang="es-AR" sz="1400" i="1" dirty="0">
                <a:solidFill>
                  <a:schemeClr val="bg1"/>
                </a:solidFill>
              </a:rPr>
              <a:t>: </a:t>
            </a:r>
            <a:r>
              <a:rPr lang="es-AR" sz="1400" i="1" dirty="0" err="1">
                <a:solidFill>
                  <a:schemeClr val="bg1"/>
                </a:solidFill>
              </a:rPr>
              <a:t>Linus</a:t>
            </a:r>
            <a:r>
              <a:rPr lang="es-AR" sz="1400" i="1" dirty="0">
                <a:solidFill>
                  <a:schemeClr val="bg1"/>
                </a:solidFill>
              </a:rPr>
              <a:t> </a:t>
            </a:r>
            <a:r>
              <a:rPr lang="es-AR" sz="1400" i="1" dirty="0" err="1">
                <a:solidFill>
                  <a:schemeClr val="bg1"/>
                </a:solidFill>
              </a:rPr>
              <a:t>Torvalds</a:t>
            </a:r>
            <a:r>
              <a:rPr lang="es-AR" sz="1400" i="1" dirty="0">
                <a:solidFill>
                  <a:schemeClr val="bg1"/>
                </a:solidFill>
              </a:rPr>
              <a:t/>
            </a:r>
            <a:br>
              <a:rPr lang="es-AR" sz="1400" i="1" dirty="0">
                <a:solidFill>
                  <a:schemeClr val="bg1"/>
                </a:solidFill>
              </a:rPr>
            </a:br>
            <a:r>
              <a:rPr lang="es-AR" sz="1400" i="1" dirty="0">
                <a:solidFill>
                  <a:schemeClr val="bg1">
                    <a:lumMod val="75000"/>
                  </a:schemeClr>
                </a:solidFill>
              </a:rPr>
              <a:t>#8. </a:t>
            </a:r>
            <a:r>
              <a:rPr lang="es-AR" sz="1400" dirty="0">
                <a:solidFill>
                  <a:schemeClr val="bg1">
                    <a:lumMod val="75000"/>
                  </a:schemeClr>
                </a:solidFill>
              </a:rPr>
              <a:t>Los malos programadores se preocupan por el código. Los buenos programadores se preocupan por las estructuras de datos y sus relaciones. - Autor: </a:t>
            </a:r>
            <a:r>
              <a:rPr lang="es-AR" sz="1400" dirty="0" err="1">
                <a:solidFill>
                  <a:schemeClr val="bg1">
                    <a:lumMod val="75000"/>
                  </a:schemeClr>
                </a:solidFill>
              </a:rPr>
              <a:t>Linus</a:t>
            </a:r>
            <a:r>
              <a:rPr lang="es-AR" sz="1400" dirty="0">
                <a:solidFill>
                  <a:schemeClr val="bg1">
                    <a:lumMod val="75000"/>
                  </a:schemeClr>
                </a:solidFill>
              </a:rPr>
              <a:t> </a:t>
            </a:r>
            <a:r>
              <a:rPr lang="es-AR" sz="1400" dirty="0" err="1">
                <a:solidFill>
                  <a:schemeClr val="bg1">
                    <a:lumMod val="75000"/>
                  </a:schemeClr>
                </a:solidFill>
              </a:rPr>
              <a:t>Torvalds</a:t>
            </a:r>
            <a:r>
              <a:rPr lang="es-AR" sz="1400" dirty="0">
                <a:solidFill>
                  <a:schemeClr val="bg1"/>
                </a:solidFill>
              </a:rPr>
              <a:t/>
            </a:r>
            <a:br>
              <a:rPr lang="es-AR" sz="1400" dirty="0">
                <a:solidFill>
                  <a:schemeClr val="bg1"/>
                </a:solidFill>
              </a:rPr>
            </a:br>
            <a:endParaRPr lang="es-AR" sz="1400" dirty="0">
              <a:solidFill>
                <a:schemeClr val="bg1"/>
              </a:solidFill>
            </a:endParaRPr>
          </a:p>
          <a:p>
            <a:r>
              <a:rPr lang="es-AR" sz="1400" dirty="0">
                <a:solidFill>
                  <a:schemeClr val="bg1"/>
                </a:solidFill>
              </a:rPr>
              <a:t> #9. </a:t>
            </a:r>
            <a:r>
              <a:rPr lang="es-AR" sz="1400" dirty="0" err="1">
                <a:solidFill>
                  <a:schemeClr val="bg1"/>
                </a:solidFill>
              </a:rPr>
              <a:t>The</a:t>
            </a:r>
            <a:r>
              <a:rPr lang="es-AR" sz="1400" dirty="0">
                <a:solidFill>
                  <a:schemeClr val="bg1"/>
                </a:solidFill>
              </a:rPr>
              <a:t> </a:t>
            </a:r>
            <a:r>
              <a:rPr lang="es-AR" sz="1400" dirty="0" err="1">
                <a:solidFill>
                  <a:schemeClr val="bg1"/>
                </a:solidFill>
              </a:rPr>
              <a:t>key</a:t>
            </a:r>
            <a:r>
              <a:rPr lang="es-AR" sz="1400" dirty="0">
                <a:solidFill>
                  <a:schemeClr val="bg1"/>
                </a:solidFill>
              </a:rPr>
              <a:t> </a:t>
            </a:r>
            <a:r>
              <a:rPr lang="es-AR" sz="1400" dirty="0" err="1">
                <a:solidFill>
                  <a:schemeClr val="bg1"/>
                </a:solidFill>
              </a:rPr>
              <a:t>to</a:t>
            </a:r>
            <a:r>
              <a:rPr lang="es-AR" sz="1400" dirty="0">
                <a:solidFill>
                  <a:schemeClr val="bg1"/>
                </a:solidFill>
              </a:rPr>
              <a:t> a </a:t>
            </a:r>
            <a:r>
              <a:rPr lang="es-AR" sz="1400" dirty="0" err="1">
                <a:solidFill>
                  <a:schemeClr val="bg1"/>
                </a:solidFill>
              </a:rPr>
              <a:t>solid</a:t>
            </a:r>
            <a:r>
              <a:rPr lang="es-AR" sz="1400" dirty="0">
                <a:solidFill>
                  <a:schemeClr val="bg1"/>
                </a:solidFill>
              </a:rPr>
              <a:t> </a:t>
            </a:r>
            <a:r>
              <a:rPr lang="es-AR" sz="1400" dirty="0" err="1">
                <a:solidFill>
                  <a:schemeClr val="bg1"/>
                </a:solidFill>
              </a:rPr>
              <a:t>foundation</a:t>
            </a:r>
            <a:r>
              <a:rPr lang="es-AR" sz="1400" dirty="0">
                <a:solidFill>
                  <a:schemeClr val="bg1"/>
                </a:solidFill>
              </a:rPr>
              <a:t> in data </a:t>
            </a:r>
            <a:r>
              <a:rPr lang="es-AR" sz="1400" dirty="0" err="1">
                <a:solidFill>
                  <a:schemeClr val="bg1"/>
                </a:solidFill>
              </a:rPr>
              <a:t>structures</a:t>
            </a:r>
            <a:r>
              <a:rPr lang="es-AR" sz="1400" dirty="0">
                <a:solidFill>
                  <a:schemeClr val="bg1"/>
                </a:solidFill>
              </a:rPr>
              <a:t> and </a:t>
            </a:r>
            <a:r>
              <a:rPr lang="es-AR" sz="1400" dirty="0" err="1">
                <a:solidFill>
                  <a:schemeClr val="bg1"/>
                </a:solidFill>
              </a:rPr>
              <a:t>algorithms</a:t>
            </a:r>
            <a:r>
              <a:rPr lang="es-AR" sz="1400" dirty="0">
                <a:solidFill>
                  <a:schemeClr val="bg1"/>
                </a:solidFill>
              </a:rPr>
              <a:t> </a:t>
            </a:r>
            <a:r>
              <a:rPr lang="es-AR" sz="1400" dirty="0" err="1">
                <a:solidFill>
                  <a:schemeClr val="bg1"/>
                </a:solidFill>
              </a:rPr>
              <a:t>is</a:t>
            </a:r>
            <a:r>
              <a:rPr lang="es-AR" sz="1400" dirty="0">
                <a:solidFill>
                  <a:schemeClr val="bg1"/>
                </a:solidFill>
              </a:rPr>
              <a:t> </a:t>
            </a:r>
            <a:r>
              <a:rPr lang="es-AR" sz="1400" dirty="0" err="1">
                <a:solidFill>
                  <a:schemeClr val="bg1"/>
                </a:solidFill>
              </a:rPr>
              <a:t>not</a:t>
            </a:r>
            <a:r>
              <a:rPr lang="es-AR" sz="1400" dirty="0">
                <a:solidFill>
                  <a:schemeClr val="bg1"/>
                </a:solidFill>
              </a:rPr>
              <a:t> </a:t>
            </a:r>
            <a:r>
              <a:rPr lang="es-AR" sz="1400" dirty="0" err="1">
                <a:solidFill>
                  <a:schemeClr val="bg1"/>
                </a:solidFill>
              </a:rPr>
              <a:t>an</a:t>
            </a:r>
            <a:r>
              <a:rPr lang="es-AR" sz="1400" dirty="0">
                <a:solidFill>
                  <a:schemeClr val="bg1"/>
                </a:solidFill>
              </a:rPr>
              <a:t> </a:t>
            </a:r>
            <a:r>
              <a:rPr lang="es-AR" sz="1400" dirty="0" err="1">
                <a:solidFill>
                  <a:schemeClr val="bg1"/>
                </a:solidFill>
              </a:rPr>
              <a:t>exhaustive</a:t>
            </a:r>
            <a:r>
              <a:rPr lang="es-AR" sz="1400" dirty="0">
                <a:solidFill>
                  <a:schemeClr val="bg1"/>
                </a:solidFill>
              </a:rPr>
              <a:t> </a:t>
            </a:r>
            <a:r>
              <a:rPr lang="es-AR" sz="1400" dirty="0" err="1">
                <a:solidFill>
                  <a:schemeClr val="bg1"/>
                </a:solidFill>
              </a:rPr>
              <a:t>survey</a:t>
            </a:r>
            <a:r>
              <a:rPr lang="es-AR" sz="1400" dirty="0">
                <a:solidFill>
                  <a:schemeClr val="bg1"/>
                </a:solidFill>
              </a:rPr>
              <a:t> of </a:t>
            </a:r>
            <a:r>
              <a:rPr lang="es-AR" sz="1400" dirty="0" err="1">
                <a:solidFill>
                  <a:schemeClr val="bg1"/>
                </a:solidFill>
              </a:rPr>
              <a:t>every</a:t>
            </a:r>
            <a:r>
              <a:rPr lang="es-AR" sz="1400" dirty="0">
                <a:solidFill>
                  <a:schemeClr val="bg1"/>
                </a:solidFill>
              </a:rPr>
              <a:t> </a:t>
            </a:r>
            <a:r>
              <a:rPr lang="es-AR" sz="1400" dirty="0" err="1">
                <a:solidFill>
                  <a:schemeClr val="bg1"/>
                </a:solidFill>
              </a:rPr>
              <a:t>conceivable</a:t>
            </a:r>
            <a:r>
              <a:rPr lang="es-AR" sz="1400" dirty="0">
                <a:solidFill>
                  <a:schemeClr val="bg1"/>
                </a:solidFill>
              </a:rPr>
              <a:t> data </a:t>
            </a:r>
            <a:r>
              <a:rPr lang="es-AR" sz="1400" dirty="0" err="1">
                <a:solidFill>
                  <a:schemeClr val="bg1"/>
                </a:solidFill>
              </a:rPr>
              <a:t>structure</a:t>
            </a:r>
            <a:r>
              <a:rPr lang="es-AR" sz="1400" dirty="0">
                <a:solidFill>
                  <a:schemeClr val="bg1"/>
                </a:solidFill>
              </a:rPr>
              <a:t> and </a:t>
            </a:r>
            <a:r>
              <a:rPr lang="es-AR" sz="1400" dirty="0" err="1">
                <a:solidFill>
                  <a:schemeClr val="bg1"/>
                </a:solidFill>
              </a:rPr>
              <a:t>its</a:t>
            </a:r>
            <a:r>
              <a:rPr lang="es-AR" sz="1400" dirty="0">
                <a:solidFill>
                  <a:schemeClr val="bg1"/>
                </a:solidFill>
              </a:rPr>
              <a:t> </a:t>
            </a:r>
            <a:r>
              <a:rPr lang="es-AR" sz="1400" dirty="0" err="1">
                <a:solidFill>
                  <a:schemeClr val="bg1"/>
                </a:solidFill>
              </a:rPr>
              <a:t>subforms</a:t>
            </a:r>
            <a:r>
              <a:rPr lang="es-AR" sz="1400" dirty="0">
                <a:solidFill>
                  <a:schemeClr val="bg1"/>
                </a:solidFill>
              </a:rPr>
              <a:t>, </a:t>
            </a:r>
            <a:r>
              <a:rPr lang="es-AR" sz="1400" dirty="0" err="1">
                <a:solidFill>
                  <a:schemeClr val="bg1"/>
                </a:solidFill>
              </a:rPr>
              <a:t>with</a:t>
            </a:r>
            <a:r>
              <a:rPr lang="es-AR" sz="1400" dirty="0">
                <a:solidFill>
                  <a:schemeClr val="bg1"/>
                </a:solidFill>
              </a:rPr>
              <a:t> </a:t>
            </a:r>
            <a:r>
              <a:rPr lang="es-AR" sz="1400" dirty="0" err="1">
                <a:solidFill>
                  <a:schemeClr val="bg1"/>
                </a:solidFill>
              </a:rPr>
              <a:t>memorization</a:t>
            </a:r>
            <a:r>
              <a:rPr lang="es-AR" sz="1400" dirty="0">
                <a:solidFill>
                  <a:schemeClr val="bg1"/>
                </a:solidFill>
              </a:rPr>
              <a:t> of </a:t>
            </a:r>
            <a:r>
              <a:rPr lang="es-AR" sz="1400" dirty="0" err="1">
                <a:solidFill>
                  <a:schemeClr val="bg1"/>
                </a:solidFill>
              </a:rPr>
              <a:t>each's</a:t>
            </a:r>
            <a:r>
              <a:rPr lang="es-AR" sz="1400" dirty="0">
                <a:solidFill>
                  <a:schemeClr val="bg1"/>
                </a:solidFill>
              </a:rPr>
              <a:t> Big-O </a:t>
            </a:r>
            <a:r>
              <a:rPr lang="es-AR" sz="1400" dirty="0" err="1">
                <a:solidFill>
                  <a:schemeClr val="bg1"/>
                </a:solidFill>
              </a:rPr>
              <a:t>value</a:t>
            </a:r>
            <a:r>
              <a:rPr lang="es-AR" sz="1400" dirty="0">
                <a:solidFill>
                  <a:schemeClr val="bg1"/>
                </a:solidFill>
              </a:rPr>
              <a:t> and </a:t>
            </a:r>
            <a:r>
              <a:rPr lang="es-AR" sz="1400" dirty="0" err="1">
                <a:solidFill>
                  <a:schemeClr val="bg1"/>
                </a:solidFill>
              </a:rPr>
              <a:t>amortized</a:t>
            </a:r>
            <a:r>
              <a:rPr lang="es-AR" sz="1400" dirty="0">
                <a:solidFill>
                  <a:schemeClr val="bg1"/>
                </a:solidFill>
              </a:rPr>
              <a:t> </a:t>
            </a:r>
            <a:r>
              <a:rPr lang="es-AR" sz="1400" dirty="0" err="1">
                <a:solidFill>
                  <a:schemeClr val="bg1"/>
                </a:solidFill>
              </a:rPr>
              <a:t>cost</a:t>
            </a:r>
            <a:r>
              <a:rPr lang="es-AR" sz="1400" dirty="0">
                <a:solidFill>
                  <a:schemeClr val="bg1"/>
                </a:solidFill>
              </a:rPr>
              <a:t>. - </a:t>
            </a:r>
            <a:r>
              <a:rPr lang="es-AR" sz="1400" dirty="0" err="1">
                <a:solidFill>
                  <a:schemeClr val="bg1"/>
                </a:solidFill>
              </a:rPr>
              <a:t>Author</a:t>
            </a:r>
            <a:r>
              <a:rPr lang="es-AR" sz="1400" dirty="0">
                <a:solidFill>
                  <a:schemeClr val="bg1"/>
                </a:solidFill>
              </a:rPr>
              <a:t>: Robert </a:t>
            </a:r>
            <a:r>
              <a:rPr lang="es-AR" sz="1400" dirty="0" err="1">
                <a:solidFill>
                  <a:schemeClr val="bg1"/>
                </a:solidFill>
              </a:rPr>
              <a:t>Love</a:t>
            </a:r>
            <a:endParaRPr lang="es-AR" sz="1400" dirty="0">
              <a:solidFill>
                <a:schemeClr val="bg1"/>
              </a:solidFill>
            </a:endParaRPr>
          </a:p>
          <a:p>
            <a:r>
              <a:rPr lang="es-AR" sz="1400" dirty="0">
                <a:solidFill>
                  <a:schemeClr val="bg1">
                    <a:lumMod val="75000"/>
                  </a:schemeClr>
                </a:solidFill>
              </a:rPr>
              <a:t>#9.La clave para una base sólida en estructuras de datos y algoritmos no es un estudio exhaustivo de cada estructura de datos concebible y sus subformularios, con la memorización del valor Big-O y el costo amortizado de cada uno. - Autor: Robert </a:t>
            </a:r>
            <a:r>
              <a:rPr lang="es-AR" sz="1400" dirty="0" err="1">
                <a:solidFill>
                  <a:schemeClr val="bg1">
                    <a:lumMod val="75000"/>
                  </a:schemeClr>
                </a:solidFill>
              </a:rPr>
              <a:t>Love</a:t>
            </a:r>
            <a:r>
              <a:rPr lang="es-AR" sz="1400" dirty="0">
                <a:solidFill>
                  <a:schemeClr val="bg1"/>
                </a:solidFill>
              </a:rPr>
              <a:t/>
            </a:r>
            <a:br>
              <a:rPr lang="es-AR" sz="1400" dirty="0">
                <a:solidFill>
                  <a:schemeClr val="bg1"/>
                </a:solidFill>
              </a:rPr>
            </a:br>
            <a:endParaRPr lang="es-AR" sz="1400" dirty="0">
              <a:solidFill>
                <a:schemeClr val="bg1"/>
              </a:solidFill>
            </a:endParaRPr>
          </a:p>
          <a:p>
            <a:r>
              <a:rPr lang="es-AR" sz="1400" dirty="0">
                <a:solidFill>
                  <a:schemeClr val="bg1"/>
                </a:solidFill>
              </a:rPr>
              <a:t>#10. </a:t>
            </a:r>
            <a:r>
              <a:rPr lang="es-AR" sz="1400" dirty="0" err="1">
                <a:solidFill>
                  <a:schemeClr val="bg1"/>
                </a:solidFill>
              </a:rPr>
              <a:t>The</a:t>
            </a:r>
            <a:r>
              <a:rPr lang="es-AR" sz="1400" dirty="0">
                <a:solidFill>
                  <a:schemeClr val="bg1"/>
                </a:solidFill>
              </a:rPr>
              <a:t> </a:t>
            </a:r>
            <a:r>
              <a:rPr lang="es-AR" sz="1400" dirty="0" err="1">
                <a:solidFill>
                  <a:schemeClr val="bg1"/>
                </a:solidFill>
              </a:rPr>
              <a:t>programmer's</a:t>
            </a:r>
            <a:r>
              <a:rPr lang="es-AR" sz="1400" dirty="0">
                <a:solidFill>
                  <a:schemeClr val="bg1"/>
                </a:solidFill>
              </a:rPr>
              <a:t> </a:t>
            </a:r>
            <a:r>
              <a:rPr lang="es-AR" sz="1400" dirty="0" err="1">
                <a:solidFill>
                  <a:schemeClr val="bg1"/>
                </a:solidFill>
              </a:rPr>
              <a:t>primary</a:t>
            </a:r>
            <a:r>
              <a:rPr lang="es-AR" sz="1400" dirty="0">
                <a:solidFill>
                  <a:schemeClr val="bg1"/>
                </a:solidFill>
              </a:rPr>
              <a:t> </a:t>
            </a:r>
            <a:r>
              <a:rPr lang="es-AR" sz="1400" dirty="0" err="1">
                <a:solidFill>
                  <a:schemeClr val="bg1"/>
                </a:solidFill>
              </a:rPr>
              <a:t>weapon</a:t>
            </a:r>
            <a:r>
              <a:rPr lang="es-AR" sz="1400" dirty="0">
                <a:solidFill>
                  <a:schemeClr val="bg1"/>
                </a:solidFill>
              </a:rPr>
              <a:t> in </a:t>
            </a:r>
            <a:r>
              <a:rPr lang="es-AR" sz="1400" dirty="0" err="1">
                <a:solidFill>
                  <a:schemeClr val="bg1"/>
                </a:solidFill>
              </a:rPr>
              <a:t>the</a:t>
            </a:r>
            <a:r>
              <a:rPr lang="es-AR" sz="1400" dirty="0">
                <a:solidFill>
                  <a:schemeClr val="bg1"/>
                </a:solidFill>
              </a:rPr>
              <a:t> </a:t>
            </a:r>
            <a:r>
              <a:rPr lang="es-AR" sz="1400" dirty="0" err="1">
                <a:solidFill>
                  <a:schemeClr val="bg1"/>
                </a:solidFill>
              </a:rPr>
              <a:t>never-ending</a:t>
            </a:r>
            <a:r>
              <a:rPr lang="es-AR" sz="1400" dirty="0">
                <a:solidFill>
                  <a:schemeClr val="bg1"/>
                </a:solidFill>
              </a:rPr>
              <a:t> </a:t>
            </a:r>
            <a:r>
              <a:rPr lang="es-AR" sz="1400" dirty="0" err="1">
                <a:solidFill>
                  <a:schemeClr val="bg1"/>
                </a:solidFill>
              </a:rPr>
              <a:t>battle</a:t>
            </a:r>
            <a:r>
              <a:rPr lang="es-AR" sz="1400" dirty="0">
                <a:solidFill>
                  <a:schemeClr val="bg1"/>
                </a:solidFill>
              </a:rPr>
              <a:t> </a:t>
            </a:r>
            <a:r>
              <a:rPr lang="es-AR" sz="1400" dirty="0" err="1">
                <a:solidFill>
                  <a:schemeClr val="bg1"/>
                </a:solidFill>
              </a:rPr>
              <a:t>against</a:t>
            </a:r>
            <a:r>
              <a:rPr lang="es-AR" sz="1400" dirty="0">
                <a:solidFill>
                  <a:schemeClr val="bg1"/>
                </a:solidFill>
              </a:rPr>
              <a:t> </a:t>
            </a:r>
            <a:r>
              <a:rPr lang="es-AR" sz="1400" dirty="0" err="1">
                <a:solidFill>
                  <a:schemeClr val="bg1"/>
                </a:solidFill>
              </a:rPr>
              <a:t>slow</a:t>
            </a:r>
            <a:r>
              <a:rPr lang="es-AR" sz="1400" dirty="0">
                <a:solidFill>
                  <a:schemeClr val="bg1"/>
                </a:solidFill>
              </a:rPr>
              <a:t> </a:t>
            </a:r>
            <a:r>
              <a:rPr lang="es-AR" sz="1400" dirty="0" err="1">
                <a:solidFill>
                  <a:schemeClr val="bg1"/>
                </a:solidFill>
              </a:rPr>
              <a:t>system</a:t>
            </a:r>
            <a:r>
              <a:rPr lang="es-AR" sz="1400" dirty="0">
                <a:solidFill>
                  <a:schemeClr val="bg1"/>
                </a:solidFill>
              </a:rPr>
              <a:t> </a:t>
            </a:r>
            <a:r>
              <a:rPr lang="es-AR" sz="1400" dirty="0" err="1">
                <a:solidFill>
                  <a:schemeClr val="bg1"/>
                </a:solidFill>
              </a:rPr>
              <a:t>is</a:t>
            </a:r>
            <a:r>
              <a:rPr lang="es-AR" sz="1400" dirty="0">
                <a:solidFill>
                  <a:schemeClr val="bg1"/>
                </a:solidFill>
              </a:rPr>
              <a:t> </a:t>
            </a:r>
            <a:r>
              <a:rPr lang="es-AR" sz="1400" dirty="0" err="1">
                <a:solidFill>
                  <a:schemeClr val="bg1"/>
                </a:solidFill>
              </a:rPr>
              <a:t>to</a:t>
            </a:r>
            <a:r>
              <a:rPr lang="es-AR" sz="1400" dirty="0">
                <a:solidFill>
                  <a:schemeClr val="bg1"/>
                </a:solidFill>
              </a:rPr>
              <a:t> </a:t>
            </a:r>
            <a:r>
              <a:rPr lang="es-AR" sz="1400" dirty="0" err="1">
                <a:solidFill>
                  <a:schemeClr val="bg1"/>
                </a:solidFill>
              </a:rPr>
              <a:t>change</a:t>
            </a:r>
            <a:r>
              <a:rPr lang="es-AR" sz="1400" dirty="0">
                <a:solidFill>
                  <a:schemeClr val="bg1"/>
                </a:solidFill>
              </a:rPr>
              <a:t> </a:t>
            </a:r>
            <a:r>
              <a:rPr lang="es-AR" sz="1400" dirty="0" err="1">
                <a:solidFill>
                  <a:schemeClr val="bg1"/>
                </a:solidFill>
              </a:rPr>
              <a:t>the</a:t>
            </a:r>
            <a:r>
              <a:rPr lang="es-AR" sz="1400" dirty="0">
                <a:solidFill>
                  <a:schemeClr val="bg1"/>
                </a:solidFill>
              </a:rPr>
              <a:t> </a:t>
            </a:r>
            <a:r>
              <a:rPr lang="es-AR" sz="1400" dirty="0" err="1">
                <a:solidFill>
                  <a:schemeClr val="bg1"/>
                </a:solidFill>
              </a:rPr>
              <a:t>intramodular</a:t>
            </a:r>
            <a:r>
              <a:rPr lang="es-AR" sz="1400" dirty="0">
                <a:solidFill>
                  <a:schemeClr val="bg1"/>
                </a:solidFill>
              </a:rPr>
              <a:t> </a:t>
            </a:r>
            <a:r>
              <a:rPr lang="es-AR" sz="1400" dirty="0" err="1">
                <a:solidFill>
                  <a:schemeClr val="bg1"/>
                </a:solidFill>
              </a:rPr>
              <a:t>structure</a:t>
            </a:r>
            <a:r>
              <a:rPr lang="es-AR" sz="1400" dirty="0">
                <a:solidFill>
                  <a:schemeClr val="bg1"/>
                </a:solidFill>
              </a:rPr>
              <a:t>. </a:t>
            </a:r>
            <a:r>
              <a:rPr lang="es-AR" sz="1400" dirty="0" err="1">
                <a:solidFill>
                  <a:schemeClr val="bg1"/>
                </a:solidFill>
              </a:rPr>
              <a:t>Our</a:t>
            </a:r>
            <a:r>
              <a:rPr lang="es-AR" sz="1400" dirty="0">
                <a:solidFill>
                  <a:schemeClr val="bg1"/>
                </a:solidFill>
              </a:rPr>
              <a:t> </a:t>
            </a:r>
            <a:r>
              <a:rPr lang="es-AR" sz="1400" dirty="0" err="1">
                <a:solidFill>
                  <a:schemeClr val="bg1"/>
                </a:solidFill>
              </a:rPr>
              <a:t>first</a:t>
            </a:r>
            <a:r>
              <a:rPr lang="es-AR" sz="1400" dirty="0">
                <a:solidFill>
                  <a:schemeClr val="bg1"/>
                </a:solidFill>
              </a:rPr>
              <a:t> response </a:t>
            </a:r>
            <a:r>
              <a:rPr lang="es-AR" sz="1400" dirty="0" err="1">
                <a:solidFill>
                  <a:schemeClr val="bg1"/>
                </a:solidFill>
              </a:rPr>
              <a:t>should</a:t>
            </a:r>
            <a:r>
              <a:rPr lang="es-AR" sz="1400" dirty="0">
                <a:solidFill>
                  <a:schemeClr val="bg1"/>
                </a:solidFill>
              </a:rPr>
              <a:t> </a:t>
            </a:r>
            <a:r>
              <a:rPr lang="es-AR" sz="1400" dirty="0" err="1">
                <a:solidFill>
                  <a:schemeClr val="bg1"/>
                </a:solidFill>
              </a:rPr>
              <a:t>be</a:t>
            </a:r>
            <a:r>
              <a:rPr lang="es-AR" sz="1400" dirty="0">
                <a:solidFill>
                  <a:schemeClr val="bg1"/>
                </a:solidFill>
              </a:rPr>
              <a:t> </a:t>
            </a:r>
            <a:r>
              <a:rPr lang="es-AR" sz="1400" dirty="0" err="1">
                <a:solidFill>
                  <a:schemeClr val="bg1"/>
                </a:solidFill>
              </a:rPr>
              <a:t>to</a:t>
            </a:r>
            <a:r>
              <a:rPr lang="es-AR" sz="1400" dirty="0">
                <a:solidFill>
                  <a:schemeClr val="bg1"/>
                </a:solidFill>
              </a:rPr>
              <a:t> </a:t>
            </a:r>
            <a:r>
              <a:rPr lang="es-AR" sz="1400" dirty="0" err="1">
                <a:solidFill>
                  <a:schemeClr val="bg1"/>
                </a:solidFill>
              </a:rPr>
              <a:t>reorganize</a:t>
            </a:r>
            <a:r>
              <a:rPr lang="es-AR" sz="1400" dirty="0">
                <a:solidFill>
                  <a:schemeClr val="bg1"/>
                </a:solidFill>
              </a:rPr>
              <a:t> </a:t>
            </a:r>
            <a:r>
              <a:rPr lang="es-AR" sz="1400" dirty="0" err="1">
                <a:solidFill>
                  <a:schemeClr val="bg1"/>
                </a:solidFill>
              </a:rPr>
              <a:t>the</a:t>
            </a:r>
            <a:r>
              <a:rPr lang="es-AR" sz="1400" dirty="0">
                <a:solidFill>
                  <a:schemeClr val="bg1"/>
                </a:solidFill>
              </a:rPr>
              <a:t> modules' </a:t>
            </a:r>
            <a:r>
              <a:rPr lang="es-AR" sz="1400" b="1" dirty="0">
                <a:solidFill>
                  <a:schemeClr val="bg1"/>
                </a:solidFill>
              </a:rPr>
              <a:t>data </a:t>
            </a:r>
            <a:r>
              <a:rPr lang="es-AR" sz="1400" b="1" dirty="0" err="1">
                <a:solidFill>
                  <a:schemeClr val="bg1"/>
                </a:solidFill>
              </a:rPr>
              <a:t>structures</a:t>
            </a:r>
            <a:r>
              <a:rPr lang="es-AR" sz="1400" dirty="0">
                <a:solidFill>
                  <a:schemeClr val="bg1"/>
                </a:solidFill>
              </a:rPr>
              <a:t>. - </a:t>
            </a:r>
            <a:r>
              <a:rPr lang="es-AR" sz="1400" i="1" dirty="0" err="1">
                <a:solidFill>
                  <a:schemeClr val="bg1"/>
                </a:solidFill>
              </a:rPr>
              <a:t>Author</a:t>
            </a:r>
            <a:r>
              <a:rPr lang="es-AR" sz="1400" i="1" dirty="0">
                <a:solidFill>
                  <a:schemeClr val="bg1"/>
                </a:solidFill>
              </a:rPr>
              <a:t>: Fred Brooks</a:t>
            </a:r>
            <a:endParaRPr lang="es-AR" sz="1400" dirty="0">
              <a:solidFill>
                <a:schemeClr val="bg1"/>
              </a:solidFill>
            </a:endParaRPr>
          </a:p>
          <a:p>
            <a:r>
              <a:rPr lang="es-AR" sz="1400" dirty="0">
                <a:solidFill>
                  <a:schemeClr val="bg1">
                    <a:lumMod val="75000"/>
                  </a:schemeClr>
                </a:solidFill>
              </a:rPr>
              <a:t>#10. El arma principal del programador en la interminable batalla contra el sistema lento es cambiar la estructura </a:t>
            </a:r>
            <a:r>
              <a:rPr lang="es-AR" sz="1400" dirty="0" err="1">
                <a:solidFill>
                  <a:schemeClr val="bg1">
                    <a:lumMod val="75000"/>
                  </a:schemeClr>
                </a:solidFill>
              </a:rPr>
              <a:t>intramodular</a:t>
            </a:r>
            <a:r>
              <a:rPr lang="es-AR" sz="1400" dirty="0">
                <a:solidFill>
                  <a:schemeClr val="bg1">
                    <a:lumMod val="75000"/>
                  </a:schemeClr>
                </a:solidFill>
              </a:rPr>
              <a:t>. Nuestra</a:t>
            </a:r>
            <a:br>
              <a:rPr lang="es-AR" sz="1400" dirty="0">
                <a:solidFill>
                  <a:schemeClr val="bg1">
                    <a:lumMod val="75000"/>
                  </a:schemeClr>
                </a:solidFill>
              </a:rPr>
            </a:br>
            <a:r>
              <a:rPr lang="es-AR" sz="1400" dirty="0">
                <a:solidFill>
                  <a:schemeClr val="bg1">
                    <a:lumMod val="75000"/>
                  </a:schemeClr>
                </a:solidFill>
              </a:rPr>
              <a:t>primera respuesta debería ser reorganizar las estructuras de datos de los módulos. - Autor: Fred Brooks</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r>
              <a:rPr kumimoji="0" lang="es-AR" sz="1400" b="0" i="0" u="none" strike="noStrike" cap="none" normalizeH="0" baseline="0" dirty="0">
                <a:ln>
                  <a:noFill/>
                </a:ln>
                <a:solidFill>
                  <a:schemeClr val="bg1"/>
                </a:solidFill>
                <a:effectLst/>
                <a:ea typeface="Times New Roman" pitchFamily="18" charset="0"/>
                <a:cs typeface="Calibri" pitchFamily="34" charset="0"/>
              </a:rPr>
              <a:t/>
            </a:r>
            <a:br>
              <a:rPr kumimoji="0" lang="es-AR" sz="1400" b="0" i="0" u="none" strike="noStrike" cap="none" normalizeH="0" baseline="0" dirty="0">
                <a:ln>
                  <a:noFill/>
                </a:ln>
                <a:solidFill>
                  <a:schemeClr val="bg1"/>
                </a:solidFill>
                <a:effectLst/>
                <a:ea typeface="Times New Roman" pitchFamily="18" charset="0"/>
                <a:cs typeface="Calibri" pitchFamily="34" charset="0"/>
              </a:rPr>
            </a:br>
            <a:endParaRPr kumimoji="0" lang="es-AR" sz="2400" b="0" i="0" u="none" strike="noStrike" cap="none" normalizeH="0" baseline="0" dirty="0">
              <a:ln>
                <a:noFill/>
              </a:ln>
              <a:solidFill>
                <a:schemeClr val="bg1"/>
              </a:solidFill>
              <a:effectLst/>
              <a:cs typeface="Arial" pitchFamily="34" charset="0"/>
            </a:endParaRPr>
          </a:p>
        </p:txBody>
      </p:sp>
      <p:sp>
        <p:nvSpPr>
          <p:cNvPr id="3" name="2 Rectángulo"/>
          <p:cNvSpPr/>
          <p:nvPr/>
        </p:nvSpPr>
        <p:spPr>
          <a:xfrm>
            <a:off x="510078" y="233848"/>
            <a:ext cx="4951868" cy="461665"/>
          </a:xfrm>
          <a:prstGeom prst="rect">
            <a:avLst/>
          </a:prstGeom>
        </p:spPr>
        <p:txBody>
          <a:bodyPr wrap="none">
            <a:spAutoFit/>
          </a:bodyPr>
          <a:lstStyle/>
          <a:p>
            <a:r>
              <a:rPr lang="es-ES" sz="2400" dirty="0" err="1">
                <a:solidFill>
                  <a:schemeClr val="bg1"/>
                </a:solidFill>
              </a:rPr>
              <a:t>Algorithm</a:t>
            </a:r>
            <a:r>
              <a:rPr lang="es-ES" sz="2400" dirty="0">
                <a:solidFill>
                  <a:schemeClr val="bg1"/>
                </a:solidFill>
              </a:rPr>
              <a:t> and data </a:t>
            </a:r>
            <a:r>
              <a:rPr lang="es-ES" sz="2400" dirty="0" err="1">
                <a:solidFill>
                  <a:schemeClr val="bg1"/>
                </a:solidFill>
              </a:rPr>
              <a:t>structures</a:t>
            </a:r>
            <a:r>
              <a:rPr lang="es-ES" sz="2400" dirty="0">
                <a:solidFill>
                  <a:schemeClr val="bg1"/>
                </a:solidFill>
              </a:rPr>
              <a:t> </a:t>
            </a:r>
            <a:r>
              <a:rPr lang="es-ES" sz="2400" dirty="0" err="1">
                <a:solidFill>
                  <a:schemeClr val="bg1"/>
                </a:solidFill>
              </a:rPr>
              <a:t>phrases</a:t>
            </a:r>
            <a:endParaRPr lang="es-ES" sz="2400" dirty="0">
              <a:solidFill>
                <a:schemeClr val="bg1"/>
              </a:solidFill>
            </a:endParaRPr>
          </a:p>
        </p:txBody>
      </p:sp>
      <p:sp>
        <p:nvSpPr>
          <p:cNvPr id="74756" name="AutoShape 4" descr="8 Common Data Structures every Programmer must know | by Vijini  Mallawaarachchi | Towards Data Sci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74758" name="AutoShape 6" descr="8 Common Data Structures every Programmer must know | by Vijini  Mallawaarachchi | Towards Data Sci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74759" name="Picture 7"/>
          <p:cNvPicPr>
            <a:picLocks noChangeAspect="1" noChangeArrowheads="1"/>
          </p:cNvPicPr>
          <p:nvPr/>
        </p:nvPicPr>
        <p:blipFill>
          <a:blip r:embed="rId2"/>
          <a:srcRect/>
          <a:stretch>
            <a:fillRect/>
          </a:stretch>
        </p:blipFill>
        <p:spPr bwMode="auto">
          <a:xfrm>
            <a:off x="9087191" y="226867"/>
            <a:ext cx="2779562" cy="1039226"/>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80BDFDA3-024D-419E-9B9E-0C6BF748DD80}"/>
              </a:ext>
            </a:extLst>
          </p:cNvPr>
          <p:cNvSpPr txBox="1"/>
          <p:nvPr/>
        </p:nvSpPr>
        <p:spPr>
          <a:xfrm>
            <a:off x="437950" y="891452"/>
            <a:ext cx="11352627" cy="5632311"/>
          </a:xfrm>
          <a:prstGeom prst="rect">
            <a:avLst/>
          </a:prstGeom>
          <a:noFill/>
        </p:spPr>
        <p:txBody>
          <a:bodyPr wrap="square">
            <a:spAutoFit/>
          </a:bodyPr>
          <a:lstStyle/>
          <a:p>
            <a:r>
              <a:rPr lang="es-AR" b="1" i="1" dirty="0">
                <a:solidFill>
                  <a:schemeClr val="bg1"/>
                </a:solidFill>
              </a:rPr>
              <a:t>Estudiaremos las estructuras de datos para aprender a escribir programas más eficientes</a:t>
            </a:r>
            <a:r>
              <a:rPr lang="es-AR" dirty="0">
                <a:solidFill>
                  <a:schemeClr val="bg1"/>
                </a:solidFill>
              </a:rPr>
              <a:t>. </a:t>
            </a:r>
            <a:br>
              <a:rPr lang="es-AR" dirty="0">
                <a:solidFill>
                  <a:schemeClr val="bg1"/>
                </a:solidFill>
              </a:rPr>
            </a:br>
            <a:r>
              <a:rPr lang="es-AR" dirty="0">
                <a:solidFill>
                  <a:schemeClr val="bg1"/>
                </a:solidFill>
              </a:rPr>
              <a:t/>
            </a:r>
            <a:br>
              <a:rPr lang="es-AR" dirty="0">
                <a:solidFill>
                  <a:schemeClr val="bg1"/>
                </a:solidFill>
              </a:rPr>
            </a:br>
            <a:r>
              <a:rPr lang="es-AR" dirty="0">
                <a:solidFill>
                  <a:schemeClr val="bg1"/>
                </a:solidFill>
              </a:rPr>
              <a:t>Pero… ¿por qué los programas deben ser eficientes cuando las nuevas computadoras son más rápidas cada año? </a:t>
            </a:r>
          </a:p>
          <a:p>
            <a:r>
              <a:rPr lang="es-AR" dirty="0">
                <a:solidFill>
                  <a:schemeClr val="bg1"/>
                </a:solidFill>
              </a:rPr>
              <a:t>La razón es que nuestras ambiciones crecen con nuestras capacidades. En lugar de hacer obsoletas las necesidades de eficiencia, la revolución moderna en el poder de cómputo y la capacidad de almacenamiento simplemente aumenta las apuestas de eficiencia a medida que intentamos tareas más complejas. La búsqueda de la eficiencia de los programas no debe ni debe entrar en conflicto con un diseño sólido y una codificación clara. La creación de programas eficientes tiene poco que ver con “instrucciones y trucos de programación” </a:t>
            </a:r>
            <a:r>
              <a:rPr lang="es-AR" dirty="0">
                <a:solidFill>
                  <a:schemeClr val="accent5">
                    <a:lumMod val="60000"/>
                    <a:lumOff val="40000"/>
                  </a:schemeClr>
                </a:solidFill>
              </a:rPr>
              <a:t>(Algoritmos I)</a:t>
            </a:r>
            <a:r>
              <a:rPr lang="es-AR" dirty="0">
                <a:solidFill>
                  <a:schemeClr val="bg1"/>
                </a:solidFill>
              </a:rPr>
              <a:t> , sino que se basa en una buena organización de la información y buenos algoritmos. Un programador que no ha dominado los principios básicos del diseño limpio no es probable que escriba programas eficientes </a:t>
            </a:r>
            <a:r>
              <a:rPr lang="es-AR" dirty="0">
                <a:solidFill>
                  <a:schemeClr val="accent5">
                    <a:lumMod val="60000"/>
                    <a:lumOff val="40000"/>
                  </a:schemeClr>
                </a:solidFill>
              </a:rPr>
              <a:t>(Algoritmos II) </a:t>
            </a:r>
            <a:r>
              <a:rPr lang="es-AR" dirty="0">
                <a:solidFill>
                  <a:schemeClr val="bg1"/>
                </a:solidFill>
              </a:rPr>
              <a:t>. Por el contrario, las preocupaciones relacionadas con los costos de desarrollo y la mantenibilidad no deben utilizarse como excusa para justificar un desempeño ineficiente. La generalidad en el diseño puede y debe lograrse sin sacrificar el desempeño, pero esto solo puede lograrse si el diseñador comprende cómo </a:t>
            </a:r>
            <a:r>
              <a:rPr lang="es-AR" b="1" dirty="0">
                <a:solidFill>
                  <a:schemeClr val="bg1"/>
                </a:solidFill>
              </a:rPr>
              <a:t>medir el desempeño </a:t>
            </a:r>
            <a:r>
              <a:rPr lang="es-AR" dirty="0">
                <a:solidFill>
                  <a:schemeClr val="bg1"/>
                </a:solidFill>
              </a:rPr>
              <a:t>y lo hace como parte integral del proceso de diseño e implementación. La mayoría de los planes de estudio de ciencias de la computación reconocen que las buenas habilidades de programación comienzan con un fuerte énfasis en los principios fundamentales de la ingeniería de software. </a:t>
            </a:r>
            <a:br>
              <a:rPr lang="es-AR" dirty="0">
                <a:solidFill>
                  <a:schemeClr val="bg1"/>
                </a:solidFill>
              </a:rPr>
            </a:br>
            <a:r>
              <a:rPr lang="es-AR" dirty="0">
                <a:solidFill>
                  <a:schemeClr val="bg1"/>
                </a:solidFill>
              </a:rPr>
              <a:t/>
            </a:r>
            <a:br>
              <a:rPr lang="es-AR" dirty="0">
                <a:solidFill>
                  <a:schemeClr val="bg1"/>
                </a:solidFill>
              </a:rPr>
            </a:br>
            <a:r>
              <a:rPr lang="es-AR" i="1" dirty="0">
                <a:solidFill>
                  <a:schemeClr val="bg1"/>
                </a:solidFill>
              </a:rPr>
              <a:t>Luego, una vez que un programador ha aprendido la codificación, los principios del diseño e implementación claros de programas, el siguiente paso es estudiar los efectos de la organización de datos y los algoritmos en la eficiencia del programa. </a:t>
            </a:r>
            <a:r>
              <a:rPr lang="es-AR" dirty="0">
                <a:solidFill>
                  <a:schemeClr val="accent5">
                    <a:lumMod val="60000"/>
                    <a:lumOff val="40000"/>
                  </a:schemeClr>
                </a:solidFill>
              </a:rPr>
              <a:t>(Bienvenidos a Algoritmos III)</a:t>
            </a:r>
            <a:endParaRPr lang="es-AR" i="1" dirty="0">
              <a:solidFill>
                <a:schemeClr val="accent5">
                  <a:lumMod val="60000"/>
                  <a:lumOff val="40000"/>
                </a:schemeClr>
              </a:solidFill>
            </a:endParaRPr>
          </a:p>
        </p:txBody>
      </p:sp>
      <p:sp>
        <p:nvSpPr>
          <p:cNvPr id="6" name="Título 1">
            <a:extLst>
              <a:ext uri="{FF2B5EF4-FFF2-40B4-BE49-F238E27FC236}">
                <a16:creationId xmlns:a16="http://schemas.microsoft.com/office/drawing/2014/main" xmlns="" id="{FF97050B-6308-42E5-80B0-FC8568A2B6B5}"/>
              </a:ext>
            </a:extLst>
          </p:cNvPr>
          <p:cNvSpPr txBox="1">
            <a:spLocks/>
          </p:cNvSpPr>
          <p:nvPr/>
        </p:nvSpPr>
        <p:spPr>
          <a:xfrm>
            <a:off x="401423" y="-5414"/>
            <a:ext cx="9144000" cy="896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600" dirty="0">
                <a:solidFill>
                  <a:schemeClr val="bg1"/>
                </a:solidFill>
              </a:rPr>
              <a:t>Algoritmos y Estructuras de Datos III</a:t>
            </a:r>
          </a:p>
        </p:txBody>
      </p:sp>
      <p:pic>
        <p:nvPicPr>
          <p:cNvPr id="4" name="Picture 2" descr="GitHub - edwardmartins/Algorithms-and-Data-Structures: More than one  hundred problems solved using different algorithms and data structures"/>
          <p:cNvPicPr>
            <a:picLocks noChangeAspect="1" noChangeArrowheads="1"/>
          </p:cNvPicPr>
          <p:nvPr/>
        </p:nvPicPr>
        <p:blipFill>
          <a:blip r:embed="rId2"/>
          <a:srcRect/>
          <a:stretch>
            <a:fillRect/>
          </a:stretch>
        </p:blipFill>
        <p:spPr bwMode="auto">
          <a:xfrm>
            <a:off x="10410093" y="42204"/>
            <a:ext cx="1739703" cy="717815"/>
          </a:xfrm>
          <a:prstGeom prst="rect">
            <a:avLst/>
          </a:prstGeom>
          <a:noFill/>
        </p:spPr>
      </p:pic>
    </p:spTree>
    <p:extLst>
      <p:ext uri="{BB962C8B-B14F-4D97-AF65-F5344CB8AC3E}">
        <p14:creationId xmlns:p14="http://schemas.microsoft.com/office/powerpoint/2010/main" xmlns="" val="218689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FBF918-BF26-4532-BD01-B8196E86166A}"/>
              </a:ext>
            </a:extLst>
          </p:cNvPr>
          <p:cNvSpPr>
            <a:spLocks noGrp="1"/>
          </p:cNvSpPr>
          <p:nvPr>
            <p:ph type="title"/>
          </p:nvPr>
        </p:nvSpPr>
        <p:spPr>
          <a:xfrm>
            <a:off x="472440" y="124124"/>
            <a:ext cx="10515600" cy="765843"/>
          </a:xfrm>
        </p:spPr>
        <p:txBody>
          <a:bodyPr>
            <a:normAutofit/>
          </a:bodyPr>
          <a:lstStyle/>
          <a:p>
            <a:r>
              <a:rPr lang="es-AR" sz="3600" dirty="0">
                <a:solidFill>
                  <a:schemeClr val="bg1"/>
                </a:solidFill>
              </a:rPr>
              <a:t>Introducción </a:t>
            </a:r>
            <a:r>
              <a:rPr lang="es-MX" sz="3600" dirty="0">
                <a:solidFill>
                  <a:schemeClr val="bg1"/>
                </a:solidFill>
              </a:rPr>
              <a:t>Estructuras de datos y Algoritmos</a:t>
            </a:r>
            <a:endParaRPr lang="es-AR" sz="3600" dirty="0">
              <a:solidFill>
                <a:schemeClr val="bg1"/>
              </a:solidFill>
            </a:endParaRPr>
          </a:p>
        </p:txBody>
      </p:sp>
      <p:sp>
        <p:nvSpPr>
          <p:cNvPr id="27" name="CuadroTexto 26">
            <a:extLst>
              <a:ext uri="{FF2B5EF4-FFF2-40B4-BE49-F238E27FC236}">
                <a16:creationId xmlns:a16="http://schemas.microsoft.com/office/drawing/2014/main" xmlns="" id="{266E86AF-A527-4B25-9108-82A630F2B781}"/>
              </a:ext>
            </a:extLst>
          </p:cNvPr>
          <p:cNvSpPr txBox="1"/>
          <p:nvPr/>
        </p:nvSpPr>
        <p:spPr>
          <a:xfrm>
            <a:off x="472440" y="935872"/>
            <a:ext cx="11301663" cy="5509200"/>
          </a:xfrm>
          <a:prstGeom prst="rect">
            <a:avLst/>
          </a:prstGeom>
          <a:noFill/>
        </p:spPr>
        <p:txBody>
          <a:bodyPr wrap="square">
            <a:spAutoFit/>
          </a:bodyPr>
          <a:lstStyle/>
          <a:p>
            <a:r>
              <a:rPr lang="es-MX" sz="1600" dirty="0">
                <a:solidFill>
                  <a:schemeClr val="bg1"/>
                </a:solidFill>
              </a:rPr>
              <a:t>Cuántas ciudades con más de 25.000 habitantes se encuentran dentro de un radio de 500 Km de </a:t>
            </a:r>
            <a:r>
              <a:rPr lang="es-MX" sz="1600" dirty="0" err="1">
                <a:solidFill>
                  <a:schemeClr val="bg1"/>
                </a:solidFill>
              </a:rPr>
              <a:t>Mardel</a:t>
            </a:r>
            <a:r>
              <a:rPr lang="es-MX" sz="1600" dirty="0">
                <a:solidFill>
                  <a:schemeClr val="bg1"/>
                </a:solidFill>
              </a:rPr>
              <a:t>?¿Necochea? ¿Cuántas personas en mi empresa ganan más de $ 400,000 por año? Podemos conectar a todos nuestros clientes telefónicos con menos de 1,000 Km de cable? Para responder a preguntas como estas, no es suficiente tener la información necesaria. </a:t>
            </a:r>
            <a:r>
              <a:rPr lang="es-MX" sz="1600" b="1" dirty="0">
                <a:solidFill>
                  <a:schemeClr val="bg1"/>
                </a:solidFill>
              </a:rPr>
              <a:t>Nosotros Debemos organizar esa información </a:t>
            </a:r>
            <a:r>
              <a:rPr lang="es-MX" sz="1600" dirty="0">
                <a:solidFill>
                  <a:schemeClr val="bg1"/>
                </a:solidFill>
              </a:rPr>
              <a:t>de una manera que nos permita encontrar las respuestas a tiempo para satisfacer nuestras necesidades. </a:t>
            </a:r>
            <a:r>
              <a:rPr lang="es-MX" sz="1600" b="1" dirty="0">
                <a:solidFill>
                  <a:schemeClr val="bg1"/>
                </a:solidFill>
              </a:rPr>
              <a:t>Representar información es fundamental </a:t>
            </a:r>
            <a:r>
              <a:rPr lang="es-MX" sz="1600" dirty="0">
                <a:solidFill>
                  <a:schemeClr val="bg1"/>
                </a:solidFill>
              </a:rPr>
              <a:t>para la informática. El primer propósito de la mayoría de los programas de computo no es realizar cálculos, sino almacenar y recuperar información, normalmente lo más rápido posible. Por esta razón,</a:t>
            </a:r>
            <a:r>
              <a:rPr lang="es-MX" sz="1600" dirty="0">
                <a:solidFill>
                  <a:schemeClr val="accent5">
                    <a:lumMod val="60000"/>
                    <a:lumOff val="40000"/>
                  </a:schemeClr>
                </a:solidFill>
              </a:rPr>
              <a:t> …</a:t>
            </a:r>
            <a:r>
              <a:rPr lang="es-MX" sz="1600" b="1" i="1" dirty="0">
                <a:solidFill>
                  <a:schemeClr val="accent5">
                    <a:lumMod val="60000"/>
                    <a:lumOff val="40000"/>
                  </a:schemeClr>
                </a:solidFill>
              </a:rPr>
              <a:t>el estudio de Las Estructuras de Datos y los Algoritmos</a:t>
            </a:r>
            <a:r>
              <a:rPr lang="es-MX" sz="1600" dirty="0">
                <a:solidFill>
                  <a:schemeClr val="bg1"/>
                </a:solidFill>
              </a:rPr>
              <a:t> que las manipulan están en el </a:t>
            </a:r>
            <a:r>
              <a:rPr lang="es-MX" sz="1600" dirty="0" err="1">
                <a:solidFill>
                  <a:schemeClr val="bg1"/>
                </a:solidFill>
              </a:rPr>
              <a:t>Nucleo</a:t>
            </a:r>
            <a:r>
              <a:rPr lang="es-MX" sz="1600" dirty="0">
                <a:solidFill>
                  <a:schemeClr val="bg1"/>
                </a:solidFill>
              </a:rPr>
              <a:t> de la Ciencia Informática y  de eso se trata esta Materia: de ayudarte a comprender cómo estructurar la información para respaldar un procesamiento eficiente. </a:t>
            </a:r>
            <a:br>
              <a:rPr lang="es-MX" sz="1600" dirty="0">
                <a:solidFill>
                  <a:schemeClr val="bg1"/>
                </a:solidFill>
              </a:rPr>
            </a:br>
            <a:r>
              <a:rPr lang="es-MX" sz="1600" dirty="0">
                <a:solidFill>
                  <a:schemeClr val="bg1"/>
                </a:solidFill>
              </a:rPr>
              <a:t/>
            </a:r>
            <a:br>
              <a:rPr lang="es-MX" sz="1600" dirty="0">
                <a:solidFill>
                  <a:schemeClr val="bg1"/>
                </a:solidFill>
              </a:rPr>
            </a:br>
            <a:r>
              <a:rPr lang="es-MX" sz="1600" dirty="0">
                <a:solidFill>
                  <a:schemeClr val="bg1"/>
                </a:solidFill>
              </a:rPr>
              <a:t>Esta Materia tiene tres objetivos principales. </a:t>
            </a:r>
            <a:br>
              <a:rPr lang="es-MX" sz="1600" dirty="0">
                <a:solidFill>
                  <a:schemeClr val="bg1"/>
                </a:solidFill>
              </a:rPr>
            </a:br>
            <a:endParaRPr lang="es-MX" sz="1600" dirty="0">
              <a:solidFill>
                <a:schemeClr val="bg1"/>
              </a:solidFill>
            </a:endParaRPr>
          </a:p>
          <a:p>
            <a:pPr marL="342900" indent="-342900">
              <a:buFont typeface="+mj-lt"/>
              <a:buAutoNum type="arabicPeriod"/>
            </a:pPr>
            <a:r>
              <a:rPr lang="es-MX" sz="1600" dirty="0">
                <a:solidFill>
                  <a:schemeClr val="bg1"/>
                </a:solidFill>
              </a:rPr>
              <a:t>El primero es </a:t>
            </a:r>
            <a:r>
              <a:rPr lang="es-MX" sz="1600" b="1" dirty="0">
                <a:solidFill>
                  <a:schemeClr val="bg1"/>
                </a:solidFill>
              </a:rPr>
              <a:t>presentar las estructuras de datos </a:t>
            </a:r>
            <a:r>
              <a:rPr lang="es-MX" sz="1600" dirty="0">
                <a:solidFill>
                  <a:schemeClr val="bg1"/>
                </a:solidFill>
              </a:rPr>
              <a:t>mas usadas. Estas forman la estructura de datos básica de un programa “como un conjunto de herramientas“  para Muchos problemas, alguna estructura de datos como un  kit de herramientas proporciona una buena solución.</a:t>
            </a:r>
            <a:br>
              <a:rPr lang="es-MX" sz="1600" dirty="0">
                <a:solidFill>
                  <a:schemeClr val="bg1"/>
                </a:solidFill>
              </a:rPr>
            </a:br>
            <a:endParaRPr lang="es-MX" sz="1600" dirty="0">
              <a:solidFill>
                <a:schemeClr val="bg1"/>
              </a:solidFill>
            </a:endParaRPr>
          </a:p>
          <a:p>
            <a:pPr marL="342900" indent="-342900">
              <a:buFont typeface="+mj-lt"/>
              <a:buAutoNum type="arabicPeriod"/>
            </a:pPr>
            <a:r>
              <a:rPr lang="es-MX" sz="1600" dirty="0">
                <a:solidFill>
                  <a:schemeClr val="bg1"/>
                </a:solidFill>
              </a:rPr>
              <a:t>El segundo objetivo es introducir la idea de </a:t>
            </a:r>
            <a:r>
              <a:rPr lang="es-MX" sz="1600" b="1" dirty="0">
                <a:solidFill>
                  <a:schemeClr val="bg1"/>
                </a:solidFill>
              </a:rPr>
              <a:t>“</a:t>
            </a:r>
            <a:r>
              <a:rPr lang="es-AR" sz="1600" b="1" dirty="0" err="1">
                <a:solidFill>
                  <a:schemeClr val="bg1"/>
                </a:solidFill>
              </a:rPr>
              <a:t>tradeoffs</a:t>
            </a:r>
            <a:r>
              <a:rPr lang="es-MX" sz="1600" b="1" dirty="0">
                <a:solidFill>
                  <a:schemeClr val="bg1"/>
                </a:solidFill>
              </a:rPr>
              <a:t>”</a:t>
            </a:r>
            <a:r>
              <a:rPr lang="es-MX" sz="1600" dirty="0">
                <a:solidFill>
                  <a:schemeClr val="bg1"/>
                </a:solidFill>
              </a:rPr>
              <a:t> y reforzar el concepto de que existen costos y beneficios asociados con cada estructura de datos. Esto esta hecho describiendo, para cada estructura de datos, la cantidad de espacio y tiempo necesarios para sus operaciones típicas.</a:t>
            </a:r>
            <a:br>
              <a:rPr lang="es-MX" sz="1600" dirty="0">
                <a:solidFill>
                  <a:schemeClr val="bg1"/>
                </a:solidFill>
              </a:rPr>
            </a:br>
            <a:endParaRPr lang="es-MX" sz="1600" dirty="0">
              <a:solidFill>
                <a:schemeClr val="bg1"/>
              </a:solidFill>
            </a:endParaRPr>
          </a:p>
          <a:p>
            <a:pPr marL="342900" indent="-342900">
              <a:buFont typeface="+mj-lt"/>
              <a:buAutoNum type="arabicPeriod"/>
            </a:pPr>
            <a:r>
              <a:rPr lang="es-MX" sz="1600" dirty="0">
                <a:solidFill>
                  <a:schemeClr val="bg1"/>
                </a:solidFill>
              </a:rPr>
              <a:t>El tercer objetivo es enseñar a </a:t>
            </a:r>
            <a:r>
              <a:rPr lang="es-MX" sz="1600" b="1" dirty="0">
                <a:solidFill>
                  <a:schemeClr val="bg1"/>
                </a:solidFill>
              </a:rPr>
              <a:t>Medir la Eficacia de una Estructura de Datos o Algoritmo</a:t>
            </a:r>
            <a:r>
              <a:rPr lang="es-MX" sz="1600" dirty="0">
                <a:solidFill>
                  <a:schemeClr val="bg1"/>
                </a:solidFill>
              </a:rPr>
              <a:t>. Solo a través de dicha medición puede determinar qué estructura de datos en su caja de herramientas es más apropiado para un nuevo problema. Las técnicas presentadas también le permiten juzgar los méritos de las nuevas estructuras de datos que usted u otros podrían inventar</a:t>
            </a:r>
            <a:endParaRPr lang="es-AR" sz="1600" dirty="0">
              <a:solidFill>
                <a:schemeClr val="bg1"/>
              </a:solidFill>
            </a:endParaRPr>
          </a:p>
        </p:txBody>
      </p:sp>
      <p:sp>
        <p:nvSpPr>
          <p:cNvPr id="4" name="Bocadillo: rectángulo 3">
            <a:extLst>
              <a:ext uri="{FF2B5EF4-FFF2-40B4-BE49-F238E27FC236}">
                <a16:creationId xmlns:a16="http://schemas.microsoft.com/office/drawing/2014/main" xmlns="" id="{B2CAAAF4-9B66-416A-BE75-BB681FC6A89C}"/>
              </a:ext>
            </a:extLst>
          </p:cNvPr>
          <p:cNvSpPr/>
          <p:nvPr/>
        </p:nvSpPr>
        <p:spPr>
          <a:xfrm>
            <a:off x="6049108" y="1637666"/>
            <a:ext cx="5670452" cy="1791334"/>
          </a:xfrm>
          <a:prstGeom prst="wedgeRectCallout">
            <a:avLst>
              <a:gd name="adj1" fmla="val -54077"/>
              <a:gd name="adj2" fmla="val 82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0" i="0" dirty="0">
                <a:solidFill>
                  <a:schemeClr val="bg1"/>
                </a:solidFill>
                <a:effectLst/>
                <a:latin typeface="arial" panose="020B0604020202020204" pitchFamily="34" charset="0"/>
              </a:rPr>
              <a:t>Estos equilibrios, denominados en inglés </a:t>
            </a:r>
            <a:r>
              <a:rPr lang="es-MX" sz="1400" b="1" i="0" dirty="0" err="1">
                <a:solidFill>
                  <a:schemeClr val="bg1"/>
                </a:solidFill>
                <a:effectLst/>
                <a:latin typeface="arial" panose="020B0604020202020204" pitchFamily="34" charset="0"/>
              </a:rPr>
              <a:t>trade</a:t>
            </a:r>
            <a:r>
              <a:rPr lang="es-MX" sz="1400" b="0" i="0" dirty="0" err="1">
                <a:solidFill>
                  <a:schemeClr val="bg1"/>
                </a:solidFill>
                <a:effectLst/>
                <a:latin typeface="arial" panose="020B0604020202020204" pitchFamily="34" charset="0"/>
              </a:rPr>
              <a:t>-</a:t>
            </a:r>
            <a:r>
              <a:rPr lang="es-MX" sz="1400" b="1" i="0" dirty="0" err="1">
                <a:solidFill>
                  <a:schemeClr val="bg1"/>
                </a:solidFill>
                <a:effectLst/>
                <a:latin typeface="arial" panose="020B0604020202020204" pitchFamily="34" charset="0"/>
              </a:rPr>
              <a:t>offs</a:t>
            </a:r>
            <a:r>
              <a:rPr lang="es-MX" sz="1400" b="0" i="0" dirty="0">
                <a:solidFill>
                  <a:schemeClr val="bg1"/>
                </a:solidFill>
                <a:effectLst/>
                <a:latin typeface="arial" panose="020B0604020202020204" pitchFamily="34" charset="0"/>
              </a:rPr>
              <a:t>, significan que no hay una solución netamente mejor que otras y debemos escoger la opción más adecuada según el contexto y los objetivos deseados. Debido a que no hay “recetas” universales, un </a:t>
            </a:r>
            <a:r>
              <a:rPr lang="es-MX" sz="1400" b="1" i="0" dirty="0" err="1">
                <a:solidFill>
                  <a:schemeClr val="bg1"/>
                </a:solidFill>
                <a:effectLst/>
                <a:latin typeface="arial" panose="020B0604020202020204" pitchFamily="34" charset="0"/>
              </a:rPr>
              <a:t>trade</a:t>
            </a:r>
            <a:r>
              <a:rPr lang="es-MX" sz="1400" b="0" i="0" dirty="0">
                <a:solidFill>
                  <a:schemeClr val="bg1"/>
                </a:solidFill>
                <a:effectLst/>
                <a:latin typeface="arial" panose="020B0604020202020204" pitchFamily="34" charset="0"/>
              </a:rPr>
              <a:t>-</a:t>
            </a:r>
            <a:r>
              <a:rPr lang="es-MX" sz="1400" b="1" i="0" dirty="0">
                <a:solidFill>
                  <a:schemeClr val="bg1"/>
                </a:solidFill>
                <a:effectLst/>
                <a:latin typeface="arial" panose="020B0604020202020204" pitchFamily="34" charset="0"/>
              </a:rPr>
              <a:t>off</a:t>
            </a:r>
            <a:r>
              <a:rPr lang="es-MX" sz="1400" b="0" i="0" dirty="0">
                <a:solidFill>
                  <a:schemeClr val="bg1"/>
                </a:solidFill>
                <a:effectLst/>
                <a:latin typeface="arial" panose="020B0604020202020204" pitchFamily="34" charset="0"/>
              </a:rPr>
              <a:t> es un punto donde la ingeniería aporta valor añadido</a:t>
            </a:r>
            <a:endParaRPr lang="es-AR" sz="1400" dirty="0">
              <a:solidFill>
                <a:schemeClr val="bg1"/>
              </a:solidFill>
            </a:endParaRPr>
          </a:p>
          <a:p>
            <a:pPr algn="ctr"/>
            <a:r>
              <a:rPr lang="es-AR" sz="900" dirty="0">
                <a:solidFill>
                  <a:schemeClr val="bg1"/>
                </a:solidFill>
              </a:rPr>
              <a:t> </a:t>
            </a:r>
          </a:p>
        </p:txBody>
      </p:sp>
    </p:spTree>
    <p:extLst>
      <p:ext uri="{BB962C8B-B14F-4D97-AF65-F5344CB8AC3E}">
        <p14:creationId xmlns:p14="http://schemas.microsoft.com/office/powerpoint/2010/main" xmlns="" val="26942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TotalTime>
  <Words>4997</Words>
  <Application>Microsoft Office PowerPoint</Application>
  <PresentationFormat>Personalizado</PresentationFormat>
  <Paragraphs>389</Paragraphs>
  <Slides>68</Slides>
  <Notes>0</Notes>
  <HiddenSlides>0</HiddenSlides>
  <MMClips>0</MMClips>
  <ScaleCrop>false</ScaleCrop>
  <HeadingPairs>
    <vt:vector size="4" baseType="variant">
      <vt:variant>
        <vt:lpstr>Tema</vt:lpstr>
      </vt:variant>
      <vt:variant>
        <vt:i4>1</vt:i4>
      </vt:variant>
      <vt:variant>
        <vt:lpstr>Títulos de diapositiva</vt:lpstr>
      </vt:variant>
      <vt:variant>
        <vt:i4>68</vt:i4>
      </vt:variant>
    </vt:vector>
  </HeadingPairs>
  <TitlesOfParts>
    <vt:vector size="69" baseType="lpstr">
      <vt:lpstr>Tema de Office</vt:lpstr>
      <vt:lpstr>Diapositiva 1</vt:lpstr>
      <vt:lpstr> TECNICATURA SUPERIOR EN ANÁLISIS DE SISTEMAS  Sobre la Resolución de la Carrera</vt:lpstr>
      <vt:lpstr>Diapositiva 3</vt:lpstr>
      <vt:lpstr>Introducción a la Materia</vt:lpstr>
      <vt:lpstr>Diapositiva 5</vt:lpstr>
      <vt:lpstr>Diapositiva 6</vt:lpstr>
      <vt:lpstr>Diapositiva 7</vt:lpstr>
      <vt:lpstr>Diapositiva 8</vt:lpstr>
      <vt:lpstr>Introducción Estructuras de datos y Algoritmos</vt:lpstr>
      <vt:lpstr>Diapositiva 10</vt:lpstr>
      <vt:lpstr>Una filosofía de las estructuras de datos</vt:lpstr>
      <vt:lpstr>Selección de la Estructura.</vt:lpstr>
      <vt:lpstr>Diapositiva 13</vt:lpstr>
      <vt:lpstr>Diapositiva 14</vt:lpstr>
      <vt:lpstr>Diapositiva 15</vt:lpstr>
      <vt:lpstr>Tipos de datos abstractos y estructuras de datos</vt:lpstr>
      <vt:lpstr>Tipos de datos abstractos y estructuras de datos</vt:lpstr>
      <vt:lpstr>Tipos de datos abstractos y estructuras de datos</vt:lpstr>
      <vt:lpstr>Diapositiva 19</vt:lpstr>
      <vt:lpstr>Diapositiva 20</vt:lpstr>
      <vt:lpstr>Diapositiva 21</vt:lpstr>
      <vt:lpstr>Nuestro Temario</vt:lpstr>
      <vt:lpstr>Nuestras Unidades</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Problema Algoritmo y Programa</vt:lpstr>
      <vt:lpstr>Problema Algoritmo y Programa</vt:lpstr>
      <vt:lpstr>Problema Algoritmo y Programa</vt:lpstr>
      <vt:lpstr>Problema Algoritmo y Programa</vt:lpstr>
      <vt:lpstr>Problema Algoritmo y Programa</vt:lpstr>
      <vt:lpstr>Diapositiva 49</vt:lpstr>
      <vt:lpstr>Diapositiva 50</vt:lpstr>
      <vt:lpstr>Diapositiva 51</vt:lpstr>
      <vt:lpstr>Diapositiva 52</vt:lpstr>
      <vt:lpstr>Diapositiva 53</vt:lpstr>
      <vt:lpstr>Diapositiva 54</vt:lpstr>
      <vt:lpstr>Diapositiva 55</vt:lpstr>
      <vt:lpstr>Diapositiva 56</vt:lpstr>
      <vt:lpstr>Diapositiva 57</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Muchas Gracias.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Administrador</cp:lastModifiedBy>
  <cp:revision>102</cp:revision>
  <dcterms:created xsi:type="dcterms:W3CDTF">2021-09-29T13:02:13Z</dcterms:created>
  <dcterms:modified xsi:type="dcterms:W3CDTF">2022-04-12T13:28:36Z</dcterms:modified>
</cp:coreProperties>
</file>